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4" r:id="rId3"/>
    <p:sldId id="265" r:id="rId4"/>
    <p:sldId id="266" r:id="rId5"/>
    <p:sldId id="268" r:id="rId6"/>
    <p:sldId id="269" r:id="rId7"/>
    <p:sldId id="270" r:id="rId8"/>
    <p:sldId id="271" r:id="rId9"/>
    <p:sldId id="272" r:id="rId10"/>
    <p:sldId id="273" r:id="rId11"/>
    <p:sldId id="274" r:id="rId12"/>
    <p:sldId id="275" r:id="rId13"/>
    <p:sldId id="276" r:id="rId14"/>
    <p:sldId id="277" r:id="rId15"/>
    <p:sldId id="279" r:id="rId16"/>
    <p:sldId id="280" r:id="rId17"/>
    <p:sldId id="281" r:id="rId18"/>
    <p:sldId id="282" r:id="rId19"/>
    <p:sldId id="283" r:id="rId20"/>
    <p:sldId id="28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5" autoAdjust="0"/>
    <p:restoredTop sz="94660"/>
  </p:normalViewPr>
  <p:slideViewPr>
    <p:cSldViewPr>
      <p:cViewPr varScale="1">
        <p:scale>
          <a:sx n="81" d="100"/>
          <a:sy n="81" d="100"/>
        </p:scale>
        <p:origin x="1110"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4/10/2020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4/10/2020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4/10/2020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6.jpeg"/><Relationship Id="rId2" Type="http://schemas.openxmlformats.org/officeDocument/2006/relationships/hyperlink" Target="http://www.google.com/imgres?imgurl=http://s4.reutersmedia.net/resources/r/?m=02&amp;d=20070313&amp;t=2&amp;i=462888&amp;w=460&amp;fh=&amp;fw=&amp;ll=&amp;pl=&amp;r=462888&amp;imgrefurl=http://poultry-new.blogfa.com/&amp;usg=__zUKX5V_mx5IYiQqlNEhqt8Hlvyw=&amp;h=326&amp;w=450&amp;sz=16&amp;hl=en&amp;start=16&amp;zoom=1&amp;tbnid=CxnZ2wqvn_FGnM:&amp;tbnh=92&amp;tbnw=127&amp;ei=HYB2UrUdx7vgBMbCgMAH&amp;prev=/search?q=%D9%88%D8%A7%DA%A9%D8%B3%DB%8C%D9%86%D8%A7%D8%B3%DB%8C%D9%88%D9%86+%D9%85%D8%B1%D8%BA+%DA%AF%D9%88%D8%B4%D8%AA%DB%8C+%D9%BE%D8%A7%D9%88%D8%B1%D9%BE%D9%88%DB%8C%D9%86%D8%AA&amp;um=1&amp;sa=N&amp;hl=en&amp;gbv=2&amp;tbm=isch&amp;um=1&amp;itbs=1&amp;sa=X&amp;ved=0CEoQrQMwDw" TargetMode="External"/><Relationship Id="rId1" Type="http://schemas.openxmlformats.org/officeDocument/2006/relationships/slideLayout" Target="../slideLayouts/slideLayout2.xml"/><Relationship Id="rId6" Type="http://schemas.openxmlformats.org/officeDocument/2006/relationships/hyperlink" Target="http://www.google.com/imgres?imgurl=http://dampezeshk.com/Images/News/Smal_Pic/12-2-1392/IMAGE635030872399454706.jpg&amp;imgrefurl=http://iran-vet.blogfa.com/1392/02/2&amp;usg=__ZMWHUaOcyWCDFyr0pNthtXzgkdE=&amp;h=240&amp;w=320&amp;sz=10&amp;hl=en&amp;start=30&amp;zoom=1&amp;tbnid=At32HVAoBxqi8M:&amp;tbnh=89&amp;tbnw=118&amp;ei=9X52UvqLCcaZ4wS0oYDACw&amp;prev=/search?q=%D9%88%D8%A7%DA%A9%D8%B3%DB%8C%D9%86%D8%A7%D8%B3%DB%8C%D9%88%D9%86+%D9%85%D8%B1%D8%BA+%DA%AF%D9%88%D8%B4%D8%AA%DB%8C+%D9%BE%D8%A7%D9%88%D8%B1%D9%BE%D9%88%DB%8C%D9%86%D8%AA&amp;start=20&amp;um=1&amp;sa=N&amp;hl=en&amp;gbv=2&amp;tbm=isch&amp;um=1&amp;itbs=1&amp;sa=X&amp;ved=0CD4QrQMwCTgU" TargetMode="External"/><Relationship Id="rId5" Type="http://schemas.openxmlformats.org/officeDocument/2006/relationships/image" Target="../media/image25.jpeg"/><Relationship Id="rId4" Type="http://schemas.openxmlformats.org/officeDocument/2006/relationships/hyperlink" Target="http://www.google.com/imgres?imgurl=http://img.mypersianforum.com/imported-images/2009/09/2603.jpg&amp;imgrefurl=http://www.mypersianforum.com/showthread.php?t=93062&amp;usg=__WwOmSAaPnZPp6CapHYUgfp883qo=&amp;h=600&amp;w=800&amp;sz=32&amp;hl=en&amp;start=35&amp;zoom=1&amp;tbnid=mEyLDtJLBXnFcM:&amp;tbnh=107&amp;tbnw=143&amp;ei=9X52UvqLCcaZ4wS0oYDACw&amp;prev=/search?q=%D9%88%D8%A7%DA%A9%D8%B3%DB%8C%D9%86%D8%A7%D8%B3%DB%8C%D9%88%D9%86+%D9%85%D8%B1%D8%BA+%DA%AF%D9%88%D8%B4%D8%AA%DB%8C+%D9%BE%D8%A7%D9%88%D8%B1%D9%BE%D9%88%DB%8C%D9%86%D8%AA&amp;start=20&amp;um=1&amp;sa=N&amp;hl=en&amp;gbv=2&amp;tbm=isch&amp;um=1&amp;itbs=1&amp;sa=X&amp;ved=0CEgQrQMwDjgU"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google.com/imgres?imgurl=http://img.mypersianforum.com/imported-images/2009/09/2604.jpg&amp;imgrefurl=http://www.mypersianforum.com/showthread.php?t=93062&amp;usg=__3VyNxyagY8jaSPG23dfd7pXPu-Y=&amp;h=600&amp;w=800&amp;sz=45&amp;hl=en&amp;start=36&amp;zoom=1&amp;tbnid=Tj550zlvje2CbM:&amp;tbnh=107&amp;tbnw=143&amp;ei=9X52UvqLCcaZ4wS0oYDACw&amp;prev=/search?q=%D9%88%D8%A7%DA%A9%D8%B3%DB%8C%D9%86%D8%A7%D8%B3%DB%8C%D9%88%D9%86+%D9%85%D8%B1%D8%BA+%DA%AF%D9%88%D8%B4%D8%AA%DB%8C+%D9%BE%D8%A7%D9%88%D8%B1%D9%BE%D9%88%DB%8C%D9%86%D8%AA&amp;start=20&amp;um=1&amp;sa=N&amp;hl=en&amp;gbv=2&amp;tbm=isch&amp;um=1&amp;itbs=1&amp;sa=X&amp;ved=0CEoQrQMwDzgU" TargetMode="Externa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hdi\Downloads\Music\valigi-broiler.jpg"/>
          <p:cNvPicPr>
            <a:picLocks noChangeAspect="1" noChangeArrowheads="1"/>
          </p:cNvPicPr>
          <p:nvPr/>
        </p:nvPicPr>
        <p:blipFill>
          <a:blip r:embed="rId2"/>
          <a:srcRect/>
          <a:stretch>
            <a:fillRect/>
          </a:stretch>
        </p:blipFill>
        <p:spPr bwMode="auto">
          <a:xfrm>
            <a:off x="0" y="228600"/>
            <a:ext cx="9144000" cy="6629400"/>
          </a:xfrm>
          <a:prstGeom prst="rect">
            <a:avLst/>
          </a:prstGeom>
          <a:noFill/>
        </p:spPr>
      </p:pic>
      <p:sp>
        <p:nvSpPr>
          <p:cNvPr id="5" name="Rectangle 4"/>
          <p:cNvSpPr/>
          <p:nvPr/>
        </p:nvSpPr>
        <p:spPr>
          <a:xfrm>
            <a:off x="2057400" y="1600200"/>
            <a:ext cx="4915128" cy="1323439"/>
          </a:xfrm>
          <a:prstGeom prst="rect">
            <a:avLst/>
          </a:prstGeom>
        </p:spPr>
        <p:txBody>
          <a:bodyPr wrap="none">
            <a:spAutoFit/>
          </a:bodyPr>
          <a:lstStyle/>
          <a:p>
            <a:pPr algn="ctr" rtl="1"/>
            <a:r>
              <a:rPr lang="fa-IR" sz="8000" b="1" spc="50" dirty="0" smtClean="0">
                <a:ln w="11430">
                  <a:solidFill>
                    <a:schemeClr val="bg1">
                      <a:lumMod val="95000"/>
                      <a:lumOff val="5000"/>
                    </a:schemeClr>
                  </a:solidFill>
                </a:ln>
                <a:solidFill>
                  <a:schemeClr val="tx1">
                    <a:lumMod val="95000"/>
                  </a:schemeClr>
                </a:solidFill>
                <a:effectLst>
                  <a:outerShdw blurRad="63500" sx="102000" sy="102000" algn="ctr" rotWithShape="0">
                    <a:prstClr val="black">
                      <a:alpha val="40000"/>
                    </a:prstClr>
                  </a:outerShdw>
                </a:effectLst>
                <a:cs typeface="0 Bardiya Bold" pitchFamily="2" charset="-78"/>
              </a:rPr>
              <a:t>واکسیناسیون طیور</a:t>
            </a:r>
            <a:endParaRPr lang="en-US" sz="8000" b="1" spc="50" dirty="0">
              <a:ln w="11430">
                <a:solidFill>
                  <a:schemeClr val="bg1">
                    <a:lumMod val="95000"/>
                    <a:lumOff val="5000"/>
                  </a:schemeClr>
                </a:solidFill>
              </a:ln>
              <a:solidFill>
                <a:schemeClr val="tx1">
                  <a:lumMod val="95000"/>
                </a:schemeClr>
              </a:solidFill>
              <a:effectLst>
                <a:outerShdw blurRad="63500" sx="102000" sy="102000" algn="ctr" rotWithShape="0">
                  <a:prstClr val="black">
                    <a:alpha val="40000"/>
                  </a:prstClr>
                </a:outerShdw>
              </a:effectLst>
              <a:cs typeface="0 Bardiya Bold" pitchFamily="2" charset="-78"/>
            </a:endParaRPr>
          </a:p>
        </p:txBody>
      </p:sp>
      <p:sp>
        <p:nvSpPr>
          <p:cNvPr id="6" name="TextBox 5"/>
          <p:cNvSpPr txBox="1"/>
          <p:nvPr/>
        </p:nvSpPr>
        <p:spPr>
          <a:xfrm>
            <a:off x="2819400" y="4572000"/>
            <a:ext cx="3461331" cy="523220"/>
          </a:xfrm>
          <a:prstGeom prst="rect">
            <a:avLst/>
          </a:prstGeom>
          <a:noFill/>
        </p:spPr>
        <p:txBody>
          <a:bodyPr wrap="square" rtlCol="0">
            <a:spAutoFit/>
          </a:bodyPr>
          <a:lstStyle/>
          <a:p>
            <a:pPr algn="ctr" rtl="1"/>
            <a:r>
              <a:rPr lang="fa-IR" sz="2800" dirty="0" smtClean="0">
                <a:latin typeface="_PDMS_Saleem_QuranFont" pitchFamily="2" charset="-78"/>
                <a:cs typeface="_PDMS_Saleem_QuranFont" pitchFamily="2" charset="-78"/>
              </a:rPr>
              <a:t>مهندس محمد رضا بهرامی</a:t>
            </a:r>
            <a:endParaRPr lang="fa-IR" sz="2800" dirty="0" smtClean="0">
              <a:latin typeface="_PDMS_Saleem_QuranFont" pitchFamily="2" charset="-78"/>
              <a:cs typeface="_PDMS_Saleem_QuranFont" pitchFamily="2" charset="-78"/>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38588 عکس/ واکسیناسیون طیور در مرغداری ها "/>
          <p:cNvPicPr/>
          <p:nvPr/>
        </p:nvPicPr>
        <p:blipFill>
          <a:blip r:embed="rId2" cstate="print"/>
          <a:srcRect/>
          <a:stretch>
            <a:fillRect/>
          </a:stretch>
        </p:blipFill>
        <p:spPr bwMode="auto">
          <a:xfrm>
            <a:off x="381000" y="914400"/>
            <a:ext cx="3657600" cy="2362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38589 عکس/ واکسیناسیون طیور در مرغداری ها "/>
          <p:cNvPicPr/>
          <p:nvPr/>
        </p:nvPicPr>
        <p:blipFill>
          <a:blip r:embed="rId3" cstate="print"/>
          <a:srcRect/>
          <a:stretch>
            <a:fillRect/>
          </a:stretch>
        </p:blipFill>
        <p:spPr bwMode="auto">
          <a:xfrm>
            <a:off x="4495800" y="4343400"/>
            <a:ext cx="3810000" cy="2266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itle 1"/>
          <p:cNvSpPr txBox="1">
            <a:spLocks/>
          </p:cNvSpPr>
          <p:nvPr/>
        </p:nvSpPr>
        <p:spPr>
          <a:xfrm>
            <a:off x="914400" y="2133600"/>
            <a:ext cx="7848600" cy="2438400"/>
          </a:xfrm>
          <a:prstGeom prst="rect">
            <a:avLst/>
          </a:prstGeom>
        </p:spPr>
        <p:txBody>
          <a:bodyPr vert="horz" lIns="0" rIns="0" bIns="0" anchor="b">
            <a:noAutofit/>
          </a:bodyPr>
          <a:lstStyle/>
          <a:p>
            <a:pPr marL="0" marR="0" lvl="0" indent="0" algn="r" defTabSz="914400" rtl="1" eaLnBrk="1" fontAlgn="auto" latinLnBrk="0" hangingPunct="1">
              <a:lnSpc>
                <a:spcPct val="150000"/>
              </a:lnSpc>
              <a:spcBef>
                <a:spcPct val="0"/>
              </a:spcBef>
              <a:spcAft>
                <a:spcPts val="0"/>
              </a:spcAft>
              <a:buClrTx/>
              <a:buSzTx/>
              <a:buFontTx/>
              <a:buNone/>
              <a:tabLst/>
              <a:defRPr/>
            </a:pPr>
            <a:r>
              <a:rPr kumimoji="0" lang="fa-IR" sz="1800" b="0" i="0" u="none" strike="noStrike" kern="1200" cap="none" spc="0" normalizeH="0" baseline="0" noProof="0" dirty="0" smtClean="0">
                <a:ln>
                  <a:noFill/>
                </a:ln>
                <a:solidFill>
                  <a:schemeClr val="tx1"/>
                </a:solidFill>
                <a:effectLst/>
                <a:uLnTx/>
                <a:uFillTx/>
                <a:latin typeface="+mj-lt"/>
                <a:ea typeface="+mj-ea"/>
                <a:cs typeface="0 Compset Bold" pitchFamily="2" charset="-78"/>
              </a:rPr>
              <a:t>روش قطره چشمی ، موثرترین شیوه واکسیناسیون است. زیرا مطمئنا هر یک از طیور یک دوز کامل واکسن را دریافت می‌کنند.</a:t>
            </a:r>
            <a:r>
              <a:rPr kumimoji="0" lang="en-US" sz="1800" b="0" i="0" u="none" strike="noStrike" kern="1200" cap="none" spc="0" normalizeH="0" baseline="0" noProof="0" dirty="0" smtClean="0">
                <a:ln>
                  <a:noFill/>
                </a:ln>
                <a:solidFill>
                  <a:schemeClr val="tx1"/>
                </a:solidFill>
                <a:effectLst/>
                <a:uLnTx/>
                <a:uFillTx/>
                <a:latin typeface="+mj-lt"/>
                <a:ea typeface="+mj-ea"/>
                <a:cs typeface="0 Compset Bold" pitchFamily="2" charset="-78"/>
              </a:rPr>
              <a:t/>
            </a:r>
            <a:br>
              <a:rPr kumimoji="0" lang="en-US" sz="1800" b="0" i="0" u="none" strike="noStrike" kern="1200" cap="none" spc="0" normalizeH="0" baseline="0" noProof="0" dirty="0" smtClean="0">
                <a:ln>
                  <a:noFill/>
                </a:ln>
                <a:solidFill>
                  <a:schemeClr val="tx1"/>
                </a:solidFill>
                <a:effectLst/>
                <a:uLnTx/>
                <a:uFillTx/>
                <a:latin typeface="+mj-lt"/>
                <a:ea typeface="+mj-ea"/>
                <a:cs typeface="0 Compset Bold" pitchFamily="2" charset="-78"/>
              </a:rPr>
            </a:br>
            <a:r>
              <a:rPr kumimoji="0" lang="fa-IR" sz="1800" b="0" i="0" u="none" strike="noStrike" kern="1200" cap="none" spc="0" normalizeH="0" baseline="0" noProof="0" dirty="0" smtClean="0">
                <a:ln>
                  <a:noFill/>
                </a:ln>
                <a:solidFill>
                  <a:schemeClr val="tx1"/>
                </a:solidFill>
                <a:effectLst/>
                <a:uLnTx/>
                <a:uFillTx/>
                <a:latin typeface="+mj-lt"/>
                <a:ea typeface="+mj-ea"/>
                <a:cs typeface="0 Compset Bold" pitchFamily="2" charset="-78"/>
              </a:rPr>
              <a:t>معایب آن این است که وقت گیر است و اغلب در عمل به صورت ناقص انجام می‌شود. </a:t>
            </a:r>
            <a:r>
              <a:rPr kumimoji="0" lang="en-US" sz="1800" b="0" i="0" u="none" strike="noStrike" kern="1200" cap="none" spc="0" normalizeH="0" baseline="0" noProof="0" dirty="0" smtClean="0">
                <a:ln>
                  <a:noFill/>
                </a:ln>
                <a:solidFill>
                  <a:schemeClr val="tx1"/>
                </a:solidFill>
                <a:effectLst/>
                <a:uLnTx/>
                <a:uFillTx/>
                <a:latin typeface="+mj-lt"/>
                <a:ea typeface="+mj-ea"/>
                <a:cs typeface="0 Compset Bold" pitchFamily="2" charset="-78"/>
              </a:rPr>
              <a:t/>
            </a:r>
            <a:br>
              <a:rPr kumimoji="0" lang="en-US" sz="1800" b="0" i="0" u="none" strike="noStrike" kern="1200" cap="none" spc="0" normalizeH="0" baseline="0" noProof="0" dirty="0" smtClean="0">
                <a:ln>
                  <a:noFill/>
                </a:ln>
                <a:solidFill>
                  <a:schemeClr val="tx1"/>
                </a:solidFill>
                <a:effectLst/>
                <a:uLnTx/>
                <a:uFillTx/>
                <a:latin typeface="+mj-lt"/>
                <a:ea typeface="+mj-ea"/>
                <a:cs typeface="0 Compset Bold" pitchFamily="2" charset="-78"/>
              </a:rPr>
            </a:br>
            <a:endParaRPr kumimoji="0" lang="en-US" sz="1800" b="0" i="0" u="none" strike="noStrike" kern="1200" cap="none" spc="0" normalizeH="0" baseline="0" noProof="0" dirty="0">
              <a:ln>
                <a:noFill/>
              </a:ln>
              <a:solidFill>
                <a:schemeClr val="tx1"/>
              </a:solidFill>
              <a:effectLst/>
              <a:uLnTx/>
              <a:uFillTx/>
              <a:latin typeface="+mj-lt"/>
              <a:ea typeface="+mj-ea"/>
              <a:cs typeface="0 Compset Bold" pitchFamily="2" charset="-78"/>
            </a:endParaRPr>
          </a:p>
        </p:txBody>
      </p:sp>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trips(down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title"/>
          </p:nvPr>
        </p:nvSpPr>
        <p:spPr>
          <a:xfrm>
            <a:off x="762000" y="685800"/>
            <a:ext cx="8001000" cy="3810000"/>
          </a:xfrm>
        </p:spPr>
        <p:txBody>
          <a:bodyPr>
            <a:noAutofit/>
          </a:bodyPr>
          <a:lstStyle/>
          <a:p>
            <a:pPr algn="r" rtl="1">
              <a:lnSpc>
                <a:spcPct val="150000"/>
              </a:lnSpc>
            </a:pPr>
            <a:r>
              <a:rPr lang="fa-IR" sz="1800" b="1" dirty="0" smtClean="0">
                <a:solidFill>
                  <a:schemeClr val="tx1">
                    <a:lumMod val="95000"/>
                    <a:lumOff val="5000"/>
                  </a:schemeClr>
                </a:solidFill>
                <a:cs typeface="0 Compset Bold" pitchFamily="2" charset="-78"/>
              </a:rPr>
              <a:t>روش کار </a:t>
            </a:r>
            <a:r>
              <a:rPr lang="en-US" sz="1800" dirty="0" smtClean="0">
                <a:solidFill>
                  <a:schemeClr val="tx1">
                    <a:lumMod val="95000"/>
                    <a:lumOff val="5000"/>
                  </a:schemeClr>
                </a:solidFill>
                <a:cs typeface="0 Compset Bold" pitchFamily="2" charset="-78"/>
              </a:rPr>
              <a:t/>
            </a:r>
            <a:br>
              <a:rPr lang="en-US" sz="1800" dirty="0" smtClean="0">
                <a:solidFill>
                  <a:schemeClr val="tx1">
                    <a:lumMod val="95000"/>
                    <a:lumOff val="5000"/>
                  </a:schemeClr>
                </a:solidFill>
                <a:cs typeface="0 Compset Bold" pitchFamily="2" charset="-78"/>
              </a:rPr>
            </a:br>
            <a:r>
              <a:rPr lang="fa-IR" sz="1800" dirty="0" smtClean="0">
                <a:solidFill>
                  <a:schemeClr val="tx1">
                    <a:lumMod val="95000"/>
                    <a:lumOff val="5000"/>
                  </a:schemeClr>
                </a:solidFill>
                <a:cs typeface="0 Compset Bold" pitchFamily="2" charset="-78"/>
              </a:rPr>
              <a:t>از یک مایع رقیق کننده استریل جهت آماده سازی واکسن استفاده شود. </a:t>
            </a:r>
            <a:r>
              <a:rPr lang="en-US" sz="1800" dirty="0" smtClean="0">
                <a:solidFill>
                  <a:schemeClr val="tx1">
                    <a:lumMod val="95000"/>
                    <a:lumOff val="5000"/>
                  </a:schemeClr>
                </a:solidFill>
                <a:cs typeface="0 Compset Bold" pitchFamily="2" charset="-78"/>
              </a:rPr>
              <a:t/>
            </a:r>
            <a:br>
              <a:rPr lang="en-US" sz="1800" dirty="0" smtClean="0">
                <a:solidFill>
                  <a:schemeClr val="tx1">
                    <a:lumMod val="95000"/>
                    <a:lumOff val="5000"/>
                  </a:schemeClr>
                </a:solidFill>
                <a:cs typeface="0 Compset Bold" pitchFamily="2" charset="-78"/>
              </a:rPr>
            </a:br>
            <a:r>
              <a:rPr lang="fa-IR" sz="1800" dirty="0" smtClean="0">
                <a:solidFill>
                  <a:schemeClr val="tx1">
                    <a:lumMod val="95000"/>
                    <a:lumOff val="5000"/>
                  </a:schemeClr>
                </a:solidFill>
                <a:cs typeface="0 Compset Bold" pitchFamily="2" charset="-78"/>
              </a:rPr>
              <a:t>پرنده را طوری نگهدارید که سر آن به یک طرف خم شده باشد تا دسترسی به یک پشم راحت باشد. </a:t>
            </a:r>
            <a:r>
              <a:rPr lang="en-US" sz="1800" dirty="0" smtClean="0">
                <a:solidFill>
                  <a:schemeClr val="tx1">
                    <a:lumMod val="95000"/>
                    <a:lumOff val="5000"/>
                  </a:schemeClr>
                </a:solidFill>
                <a:cs typeface="0 Compset Bold" pitchFamily="2" charset="-78"/>
              </a:rPr>
              <a:t/>
            </a:r>
            <a:br>
              <a:rPr lang="en-US" sz="1800" dirty="0" smtClean="0">
                <a:solidFill>
                  <a:schemeClr val="tx1">
                    <a:lumMod val="95000"/>
                    <a:lumOff val="5000"/>
                  </a:schemeClr>
                </a:solidFill>
                <a:cs typeface="0 Compset Bold" pitchFamily="2" charset="-78"/>
              </a:rPr>
            </a:br>
            <a:r>
              <a:rPr lang="fa-IR" sz="1800" dirty="0" smtClean="0">
                <a:solidFill>
                  <a:schemeClr val="tx1">
                    <a:lumMod val="95000"/>
                    <a:lumOff val="5000"/>
                  </a:schemeClr>
                </a:solidFill>
                <a:cs typeface="0 Compset Bold" pitchFamily="2" charset="-78"/>
              </a:rPr>
              <a:t>ظرف پلاستیکی حادی واکسن را به صورت عمودی نگه داشته و به آرامی طرفین ظرف را فشار داده ، تا یک قطره واکسن به داخل چشم چکانیده شود. </a:t>
            </a:r>
            <a:r>
              <a:rPr lang="en-US" sz="1800" dirty="0" smtClean="0">
                <a:solidFill>
                  <a:schemeClr val="tx1">
                    <a:lumMod val="95000"/>
                    <a:lumOff val="5000"/>
                  </a:schemeClr>
                </a:solidFill>
                <a:cs typeface="0 Compset Bold" pitchFamily="2" charset="-78"/>
              </a:rPr>
              <a:t/>
            </a:r>
            <a:br>
              <a:rPr lang="en-US" sz="1800" dirty="0" smtClean="0">
                <a:solidFill>
                  <a:schemeClr val="tx1">
                    <a:lumMod val="95000"/>
                    <a:lumOff val="5000"/>
                  </a:schemeClr>
                </a:solidFill>
                <a:cs typeface="0 Compset Bold" pitchFamily="2" charset="-78"/>
              </a:rPr>
            </a:br>
            <a:r>
              <a:rPr lang="fa-IR" sz="1800" dirty="0" smtClean="0">
                <a:solidFill>
                  <a:schemeClr val="tx1">
                    <a:lumMod val="95000"/>
                    <a:lumOff val="5000"/>
                  </a:schemeClr>
                </a:solidFill>
                <a:cs typeface="0 Compset Bold" pitchFamily="2" charset="-78"/>
              </a:rPr>
              <a:t>قبل از رها کردن پرنده از جذب کامل واکسن در چشم مطمئن شوید. معمولاً یک واکنش خود بخودی وجود دارد که به محض ریخته شدن قطره واکسن بر روی چشم موجب پخش شدن آن بر روی سطح چشم می‌شود. </a:t>
            </a:r>
            <a:r>
              <a:rPr lang="en-US" sz="1800" dirty="0" smtClean="0">
                <a:solidFill>
                  <a:schemeClr val="tx1">
                    <a:lumMod val="95000"/>
                    <a:lumOff val="5000"/>
                  </a:schemeClr>
                </a:solidFill>
                <a:cs typeface="0 Compset Bold" pitchFamily="2" charset="-78"/>
              </a:rPr>
              <a:t/>
            </a:r>
            <a:br>
              <a:rPr lang="en-US" sz="1800" dirty="0" smtClean="0">
                <a:solidFill>
                  <a:schemeClr val="tx1">
                    <a:lumMod val="95000"/>
                    <a:lumOff val="5000"/>
                  </a:schemeClr>
                </a:solidFill>
                <a:cs typeface="0 Compset Bold" pitchFamily="2" charset="-78"/>
              </a:rPr>
            </a:br>
            <a:r>
              <a:rPr lang="en-US" sz="1800" dirty="0" smtClean="0">
                <a:solidFill>
                  <a:schemeClr val="tx1">
                    <a:lumMod val="95000"/>
                    <a:lumOff val="5000"/>
                  </a:schemeClr>
                </a:solidFill>
                <a:cs typeface="0 Compset Bold" pitchFamily="2" charset="-78"/>
              </a:rPr>
              <a:t/>
            </a:r>
            <a:br>
              <a:rPr lang="en-US" sz="1800" dirty="0" smtClean="0">
                <a:solidFill>
                  <a:schemeClr val="tx1">
                    <a:lumMod val="95000"/>
                    <a:lumOff val="5000"/>
                  </a:schemeClr>
                </a:solidFill>
                <a:cs typeface="0 Compset Bold" pitchFamily="2" charset="-78"/>
              </a:rPr>
            </a:br>
            <a:endParaRPr lang="en-US" sz="1800" dirty="0">
              <a:solidFill>
                <a:schemeClr val="tx1">
                  <a:lumMod val="95000"/>
                  <a:lumOff val="5000"/>
                </a:schemeClr>
              </a:solidFill>
              <a:cs typeface="0 Compset Bold" pitchFamily="2" charset="-78"/>
            </a:endParaRPr>
          </a:p>
        </p:txBody>
      </p:sp>
      <p:pic>
        <p:nvPicPr>
          <p:cNvPr id="16386" name="Picture 2" descr="C:\Users\mahdi\Downloads\Music\x6f54T8pcX.jpg"/>
          <p:cNvPicPr>
            <a:picLocks noChangeAspect="1" noChangeArrowheads="1"/>
          </p:cNvPicPr>
          <p:nvPr/>
        </p:nvPicPr>
        <p:blipFill>
          <a:blip r:embed="rId2"/>
          <a:srcRect/>
          <a:stretch>
            <a:fillRect/>
          </a:stretch>
        </p:blipFill>
        <p:spPr bwMode="auto">
          <a:xfrm>
            <a:off x="228600" y="3461584"/>
            <a:ext cx="4410075" cy="33964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mahdi\Downloads\Music\images10.jpg"/>
          <p:cNvPicPr>
            <a:picLocks noChangeAspect="1" noChangeArrowheads="1"/>
          </p:cNvPicPr>
          <p:nvPr/>
        </p:nvPicPr>
        <p:blipFill>
          <a:blip r:embed="rId2"/>
          <a:srcRect/>
          <a:stretch>
            <a:fillRect/>
          </a:stretch>
        </p:blipFill>
        <p:spPr bwMode="auto">
          <a:xfrm rot="21011349">
            <a:off x="267771" y="1292195"/>
            <a:ext cx="4738967" cy="3549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3" descr="C:\Users\mahdi\Downloads\Music\images2.jpg"/>
          <p:cNvPicPr>
            <a:picLocks noChangeAspect="1" noChangeArrowheads="1"/>
          </p:cNvPicPr>
          <p:nvPr/>
        </p:nvPicPr>
        <p:blipFill>
          <a:blip r:embed="rId3"/>
          <a:srcRect/>
          <a:stretch>
            <a:fillRect/>
          </a:stretch>
        </p:blipFill>
        <p:spPr bwMode="auto">
          <a:xfrm>
            <a:off x="3886200" y="3124200"/>
            <a:ext cx="4634237" cy="3352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itle 1"/>
          <p:cNvSpPr txBox="1">
            <a:spLocks/>
          </p:cNvSpPr>
          <p:nvPr/>
        </p:nvSpPr>
        <p:spPr>
          <a:xfrm>
            <a:off x="762000" y="2743200"/>
            <a:ext cx="7696200" cy="1143000"/>
          </a:xfrm>
          <a:prstGeom prst="rect">
            <a:avLst/>
          </a:prstGeom>
        </p:spPr>
        <p:txBody>
          <a:bodyPr vert="horz" lIns="0" rIns="0" bIns="0"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50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n-lt"/>
                <a:ea typeface="+mj-ea"/>
                <a:cs typeface="0 Bardiya" pitchFamily="2" charset="-78"/>
              </a:rPr>
              <a:t>واکسیناسیون به روش تزریق</a:t>
            </a:r>
            <a:endParaRPr kumimoji="0" lang="en-US" sz="5000" b="1" i="0" u="none" strike="noStrike" kern="1200" cap="none" spc="0" normalizeH="0" baseline="0" noProof="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n-lt"/>
              <a:ea typeface="+mj-ea"/>
              <a:cs typeface="0 Bardiya" pitchFamily="2"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1143000"/>
          </a:xfrm>
        </p:spPr>
        <p:txBody>
          <a:bodyPr>
            <a:noAutofit/>
          </a:bodyPr>
          <a:lstStyle/>
          <a:p>
            <a:pPr algn="r" rtl="1">
              <a:lnSpc>
                <a:spcPct val="150000"/>
              </a:lnSpc>
            </a:pPr>
            <a:r>
              <a:rPr lang="fa-IR" sz="1800" dirty="0" smtClean="0">
                <a:solidFill>
                  <a:schemeClr val="tx1">
                    <a:lumMod val="95000"/>
                    <a:lumOff val="5000"/>
                  </a:schemeClr>
                </a:solidFill>
                <a:cs typeface="0 Compset Bold" pitchFamily="2" charset="-78"/>
              </a:rPr>
              <a:t>واکسیناسیون از طریق تزریق (تزریق زیر جلدی و داخل عضلاتی) ساده ترین و متداولترین روش تجویز واکسن کشته است.</a:t>
            </a:r>
            <a:r>
              <a:rPr lang="en-US" sz="1800" dirty="0" smtClean="0">
                <a:solidFill>
                  <a:schemeClr val="tx1">
                    <a:lumMod val="95000"/>
                    <a:lumOff val="5000"/>
                  </a:schemeClr>
                </a:solidFill>
                <a:cs typeface="0 Compset Bold" pitchFamily="2" charset="-78"/>
              </a:rPr>
              <a:t/>
            </a:r>
            <a:br>
              <a:rPr lang="en-US" sz="1800" dirty="0" smtClean="0">
                <a:solidFill>
                  <a:schemeClr val="tx1">
                    <a:lumMod val="95000"/>
                    <a:lumOff val="5000"/>
                  </a:schemeClr>
                </a:solidFill>
                <a:cs typeface="0 Compset Bold" pitchFamily="2" charset="-78"/>
              </a:rPr>
            </a:br>
            <a:r>
              <a:rPr lang="fa-IR" sz="1800" dirty="0" smtClean="0">
                <a:solidFill>
                  <a:schemeClr val="tx1">
                    <a:lumMod val="95000"/>
                    <a:lumOff val="5000"/>
                  </a:schemeClr>
                </a:solidFill>
                <a:cs typeface="0 Compset Bold" pitchFamily="2" charset="-78"/>
              </a:rPr>
              <a:t>این روش در واکسیناسیون انفرادی با واکسن‌های غیر فعال مورد استفاده قرار می‌گیرد.</a:t>
            </a:r>
            <a:endParaRPr lang="en-US" sz="1800" dirty="0">
              <a:solidFill>
                <a:schemeClr val="tx1">
                  <a:lumMod val="95000"/>
                  <a:lumOff val="5000"/>
                </a:schemeClr>
              </a:solidFill>
              <a:cs typeface="0 Compset Bold" pitchFamily="2" charset="-78"/>
            </a:endParaRPr>
          </a:p>
        </p:txBody>
      </p:sp>
      <p:pic>
        <p:nvPicPr>
          <p:cNvPr id="4" name="Picture 3" descr="http://t1.gstatic.com/images?q=tbn:ANd9GcTK6g2i_seGZre9Zuy_pptRpAc_VdqYypgKftkHZhSSLapCdQjjm9ToVGE">
            <a:hlinkClick r:id="rId2"/>
          </p:cNvPr>
          <p:cNvPicPr/>
          <p:nvPr/>
        </p:nvPicPr>
        <p:blipFill>
          <a:blip r:embed="rId3" cstate="print"/>
          <a:srcRect/>
          <a:stretch>
            <a:fillRect/>
          </a:stretch>
        </p:blipFill>
        <p:spPr bwMode="auto">
          <a:xfrm>
            <a:off x="762000" y="2819400"/>
            <a:ext cx="2743200" cy="2247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http://t3.gstatic.com/images?q=tbn:ANd9GcRa21OitfSgq70CumqblrkIzqKFX3EdjNHEKfI2a3xuWZ3_hAfEuMRoxG-g">
            <a:hlinkClick r:id="rId4"/>
          </p:cNvPr>
          <p:cNvPicPr/>
          <p:nvPr/>
        </p:nvPicPr>
        <p:blipFill>
          <a:blip r:embed="rId5" cstate="print"/>
          <a:srcRect/>
          <a:stretch>
            <a:fillRect/>
          </a:stretch>
        </p:blipFill>
        <p:spPr bwMode="auto">
          <a:xfrm>
            <a:off x="4800600" y="4114800"/>
            <a:ext cx="2581275" cy="21621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http://t2.gstatic.com/images?q=tbn:ANd9GcSGzUTm4Jj_MAp_Mh9GaxMCGNnFGLjDojmqJB53DzXF-7uQZ4dAGvaQ_A">
            <a:hlinkClick r:id="rId6"/>
          </p:cNvPr>
          <p:cNvPicPr/>
          <p:nvPr/>
        </p:nvPicPr>
        <p:blipFill>
          <a:blip r:embed="rId7" cstate="print"/>
          <a:srcRect/>
          <a:stretch>
            <a:fillRect/>
          </a:stretch>
        </p:blipFill>
        <p:spPr bwMode="auto">
          <a:xfrm>
            <a:off x="2819400" y="3505200"/>
            <a:ext cx="2590800"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par>
                                <p:cTn id="8" presetID="18" presetClass="entr" presetSubtype="1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500"/>
                                        <p:tgtEl>
                                          <p:spTgt spid="5"/>
                                        </p:tgtEl>
                                      </p:cBhvr>
                                    </p:animEffect>
                                  </p:childTnLst>
                                </p:cTn>
                              </p:par>
                              <p:par>
                                <p:cTn id="11" presetID="18" presetClass="entr" presetSubtype="12"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downLeft)">
                                      <p:cBhvr>
                                        <p:cTn id="13" dur="500"/>
                                        <p:tgtEl>
                                          <p:spTgt spid="6"/>
                                        </p:tgtEl>
                                      </p:cBhvr>
                                    </p:animEffect>
                                  </p:childTnLst>
                                </p:cTn>
                              </p:par>
                              <p:par>
                                <p:cTn id="14" presetID="18" presetClass="entr" presetSubtype="12"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trips(downLef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t1.gstatic.com/images?q=tbn:ANd9GcS0hZvj8QLjlJa3Uw-C9tS8bBJZ5BfQ9BUj8bX7vE64BfW-lTa9trtWmzb4">
            <a:hlinkClick r:id="rId2"/>
          </p:cNvPr>
          <p:cNvPicPr/>
          <p:nvPr/>
        </p:nvPicPr>
        <p:blipFill>
          <a:blip r:embed="rId3" cstate="print"/>
          <a:srcRect/>
          <a:stretch>
            <a:fillRect/>
          </a:stretch>
        </p:blipFill>
        <p:spPr bwMode="auto">
          <a:xfrm>
            <a:off x="533400" y="4191000"/>
            <a:ext cx="2514600" cy="1857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38592 عکس/ واکسیناسیون طیور در مرغداری ها "/>
          <p:cNvPicPr/>
          <p:nvPr/>
        </p:nvPicPr>
        <p:blipFill>
          <a:blip r:embed="rId4" cstate="print"/>
          <a:srcRect/>
          <a:stretch>
            <a:fillRect/>
          </a:stretch>
        </p:blipFill>
        <p:spPr bwMode="auto">
          <a:xfrm>
            <a:off x="3276600" y="3733800"/>
            <a:ext cx="5067300" cy="2819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itle 1"/>
          <p:cNvSpPr txBox="1">
            <a:spLocks/>
          </p:cNvSpPr>
          <p:nvPr/>
        </p:nvSpPr>
        <p:spPr>
          <a:xfrm>
            <a:off x="533400" y="838200"/>
            <a:ext cx="8229600" cy="3200400"/>
          </a:xfrm>
          <a:prstGeom prst="rect">
            <a:avLst/>
          </a:prstGeom>
        </p:spPr>
        <p:txBody>
          <a:bodyPr vert="horz" lIns="0" rIns="0" bIns="0" anchor="b">
            <a:noAutofit/>
          </a:bodyPr>
          <a:lstStyle/>
          <a:p>
            <a:pPr marL="0" marR="0" lvl="0" indent="0" algn="r" defTabSz="914400" rtl="1" eaLnBrk="1" fontAlgn="auto" latinLnBrk="0" hangingPunct="1">
              <a:lnSpc>
                <a:spcPct val="150000"/>
              </a:lnSpc>
              <a:spcBef>
                <a:spcPct val="0"/>
              </a:spcBef>
              <a:spcAft>
                <a:spcPts val="0"/>
              </a:spcAft>
              <a:buClrTx/>
              <a:buSzTx/>
              <a:buFontTx/>
              <a:buNone/>
              <a:tabLst/>
              <a:defRPr/>
            </a:pPr>
            <a:r>
              <a:rPr kumimoji="0" lang="fa-IR" sz="1800" b="1"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روش کار </a:t>
            </a:r>
            <a: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a:r>
            <a:b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br>
            <a:r>
              <a:rPr kumimoji="0" lang="fa-IR"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4-2 ساعت قبل از استفاده واکسن، آن را از یخچال بیرون آورده تا در دمای محیط کمی گرم شود </a:t>
            </a:r>
            <a: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a:r>
            <a:b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br>
            <a:r>
              <a:rPr kumimoji="0" lang="fa-IR"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از سرنگ های اتوماتیک جهت تنظیم دوز واکسن وتزریق استفاده گردد. </a:t>
            </a:r>
            <a: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a:r>
            <a:b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br>
            <a:r>
              <a:rPr kumimoji="0" lang="fa-IR"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بررسی و آزمایش مرتب تجهیزات بسیار مهم است تا از تزریق دور مناسب اطمینان حاصل شود و سر سوزن‌ها به طور مرتب تعویض شوند (مثلا برای هر 200 طیور یک بار) </a:t>
            </a:r>
            <a: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a:r>
            <a:b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br>
            <a:r>
              <a:rPr kumimoji="0" lang="fa-IR"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تزریق می‌تواند در قائده گردن به صورت زیر جلدی و یا ترجیحاً به صورت داخل عضلانی در سینه و یا ران انجام شود. </a:t>
            </a:r>
            <a: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a:r>
            <a:br>
              <a:rPr kumimoji="0" lang="en-US" sz="18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br>
            <a:endParaRPr kumimoji="0" lang="en-US" sz="1800" b="0" i="0" u="none" strike="noStrike" kern="1200" cap="none" spc="0" normalizeH="0" baseline="0" noProof="0" dirty="0">
              <a:ln>
                <a:noFill/>
              </a:ln>
              <a:solidFill>
                <a:schemeClr val="tx1">
                  <a:lumMod val="95000"/>
                  <a:lumOff val="5000"/>
                </a:schemeClr>
              </a:solidFill>
              <a:effectLst/>
              <a:uLnTx/>
              <a:uFillTx/>
              <a:latin typeface="+mj-lt"/>
              <a:ea typeface="+mj-ea"/>
              <a:cs typeface="0 Compset Bold" pitchFamily="2" charset="-78"/>
            </a:endParaRPr>
          </a:p>
        </p:txBody>
      </p:sp>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C:\Users\mahdi\Downloads\Music\1330342299_bvrs.jpg"/>
          <p:cNvPicPr>
            <a:picLocks noChangeAspect="1" noChangeArrowheads="1"/>
          </p:cNvPicPr>
          <p:nvPr/>
        </p:nvPicPr>
        <p:blipFill>
          <a:blip r:embed="rId2"/>
          <a:srcRect/>
          <a:stretch>
            <a:fillRect/>
          </a:stretch>
        </p:blipFill>
        <p:spPr bwMode="auto">
          <a:xfrm>
            <a:off x="3886200" y="1219200"/>
            <a:ext cx="4229100" cy="27968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45" name="Picture 5" descr="C:\Users\mahdi\Downloads\Music\index.jpg"/>
          <p:cNvPicPr>
            <a:picLocks noChangeAspect="1" noChangeArrowheads="1"/>
          </p:cNvPicPr>
          <p:nvPr/>
        </p:nvPicPr>
        <p:blipFill>
          <a:blip r:embed="rId3"/>
          <a:srcRect/>
          <a:stretch>
            <a:fillRect/>
          </a:stretch>
        </p:blipFill>
        <p:spPr bwMode="auto">
          <a:xfrm>
            <a:off x="457200" y="2819400"/>
            <a:ext cx="3992939" cy="2990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itle 1"/>
          <p:cNvSpPr txBox="1">
            <a:spLocks/>
          </p:cNvSpPr>
          <p:nvPr/>
        </p:nvSpPr>
        <p:spPr>
          <a:xfrm>
            <a:off x="609600" y="2743200"/>
            <a:ext cx="8229600" cy="1143000"/>
          </a:xfrm>
          <a:prstGeom prst="rect">
            <a:avLst/>
          </a:prstGeom>
        </p:spPr>
        <p:txBody>
          <a:bodyPr vert="horz" lIns="0" rIns="0" bIns="0" anchor="b">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50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rPr>
              <a:t>نام بیماری : برونشیت عفونی</a:t>
            </a:r>
            <a:endParaRPr kumimoji="0" lang="en-US" sz="5000" b="1" i="0" u="none" strike="noStrike" kern="1200" cap="none" spc="0" normalizeH="0" baseline="0" noProof="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txBox="1">
            <a:spLocks noGrp="1"/>
          </p:cNvSpPr>
          <p:nvPr>
            <p:ph type="title"/>
          </p:nvPr>
        </p:nvSpPr>
        <p:spPr>
          <a:xfrm>
            <a:off x="457200" y="-1542301"/>
            <a:ext cx="8229600" cy="3389389"/>
          </a:xfrm>
          <a:prstGeom prst="rect">
            <a:avLst/>
          </a:prstGeom>
          <a:noFill/>
        </p:spPr>
        <p:txBody>
          <a:bodyPr wrap="square" rtlCol="0">
            <a:spAutoFit/>
          </a:bodyPr>
          <a:lstStyle/>
          <a:p>
            <a:pPr algn="r" rtl="1">
              <a:lnSpc>
                <a:spcPct val="150000"/>
              </a:lnSpc>
            </a:pPr>
            <a:r>
              <a:rPr lang="fa-IR" dirty="0" smtClean="0">
                <a:cs typeface="0 Compset Bold" pitchFamily="2" charset="-78"/>
              </a:rPr>
              <a:t/>
            </a:r>
            <a:br>
              <a:rPr lang="fa-IR" dirty="0" smtClean="0">
                <a:cs typeface="0 Compset Bold" pitchFamily="2" charset="-78"/>
              </a:rPr>
            </a:br>
            <a:r>
              <a:rPr lang="fa-IR" dirty="0" smtClean="0"/>
              <a:t/>
            </a:r>
            <a:br>
              <a:rPr lang="fa-IR" dirty="0" smtClean="0"/>
            </a:br>
            <a:endParaRPr lang="en-US" dirty="0"/>
          </a:p>
        </p:txBody>
      </p:sp>
      <p:pic>
        <p:nvPicPr>
          <p:cNvPr id="15362" name="Picture 2" descr="C:\Users\mahdi\Downloads\Music\5.jpg"/>
          <p:cNvPicPr>
            <a:picLocks noChangeAspect="1" noChangeArrowheads="1"/>
          </p:cNvPicPr>
          <p:nvPr/>
        </p:nvPicPr>
        <p:blipFill>
          <a:blip r:embed="rId2"/>
          <a:srcRect/>
          <a:stretch>
            <a:fillRect/>
          </a:stretch>
        </p:blipFill>
        <p:spPr bwMode="auto">
          <a:xfrm>
            <a:off x="3962400" y="4114800"/>
            <a:ext cx="2718758" cy="2324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63" name="Picture 3" descr="C:\Users\mahdi\Downloads\Music\6.jpg"/>
          <p:cNvPicPr>
            <a:picLocks noChangeAspect="1" noChangeArrowheads="1"/>
          </p:cNvPicPr>
          <p:nvPr/>
        </p:nvPicPr>
        <p:blipFill>
          <a:blip r:embed="rId3"/>
          <a:srcRect/>
          <a:stretch>
            <a:fillRect/>
          </a:stretch>
        </p:blipFill>
        <p:spPr bwMode="auto">
          <a:xfrm>
            <a:off x="152400" y="1447800"/>
            <a:ext cx="3383482"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914400" y="762000"/>
            <a:ext cx="7772400" cy="3831818"/>
          </a:xfrm>
          <a:prstGeom prst="rect">
            <a:avLst/>
          </a:prstGeom>
          <a:noFill/>
        </p:spPr>
        <p:txBody>
          <a:bodyPr wrap="square" rtlCol="0">
            <a:spAutoFit/>
          </a:bodyPr>
          <a:lstStyle/>
          <a:p>
            <a:pPr algn="r" rtl="1">
              <a:lnSpc>
                <a:spcPct val="150000"/>
              </a:lnSpc>
            </a:pPr>
            <a:r>
              <a:rPr lang="fa-IR" dirty="0" smtClean="0">
                <a:cs typeface="0 Compset Bold" pitchFamily="2" charset="-78"/>
              </a:rPr>
              <a:t>نوبت: اول </a:t>
            </a:r>
            <a:endParaRPr lang="en-US" dirty="0" smtClean="0">
              <a:cs typeface="0 Compset Bold" pitchFamily="2" charset="-78"/>
            </a:endParaRPr>
          </a:p>
          <a:p>
            <a:pPr algn="r" rtl="1">
              <a:lnSpc>
                <a:spcPct val="150000"/>
              </a:lnSpc>
            </a:pPr>
            <a:r>
              <a:rPr lang="fa-IR" dirty="0" smtClean="0">
                <a:cs typeface="0 Compset Bold" pitchFamily="2" charset="-78"/>
              </a:rPr>
              <a:t> نوع واكسن : </a:t>
            </a:r>
            <a:r>
              <a:rPr lang="en-US" dirty="0" smtClean="0">
                <a:cs typeface="0 Compset Bold" pitchFamily="2" charset="-78"/>
              </a:rPr>
              <a:t>H</a:t>
            </a:r>
            <a:r>
              <a:rPr lang="fa-IR" dirty="0" smtClean="0">
                <a:cs typeface="0 Compset Bold" pitchFamily="2" charset="-78"/>
              </a:rPr>
              <a:t>120 - سن واكسیناسیون: یك روزگی - روش واكسیناسیون : ترجیحا اسپری و </a:t>
            </a:r>
            <a:endParaRPr lang="en-US" dirty="0" smtClean="0">
              <a:cs typeface="0 Compset Bold" pitchFamily="2" charset="-78"/>
            </a:endParaRPr>
          </a:p>
          <a:p>
            <a:pPr algn="r" rtl="1">
              <a:lnSpc>
                <a:spcPct val="150000"/>
              </a:lnSpc>
            </a:pPr>
            <a:r>
              <a:rPr lang="fa-IR" dirty="0" smtClean="0">
                <a:cs typeface="0 Compset Bold" pitchFamily="2" charset="-78"/>
              </a:rPr>
              <a:t>یا قطره چشمی </a:t>
            </a:r>
            <a:br>
              <a:rPr lang="fa-IR" dirty="0" smtClean="0">
                <a:cs typeface="0 Compset Bold" pitchFamily="2" charset="-78"/>
              </a:rPr>
            </a:br>
            <a:r>
              <a:rPr lang="fa-IR" dirty="0" smtClean="0">
                <a:cs typeface="0 Compset Bold" pitchFamily="2" charset="-78"/>
              </a:rPr>
              <a:t>توضیحات: انجام واكسیناسیون به طریقه اسپری منوط به به عدم آلودگی گله به </a:t>
            </a:r>
            <a:endParaRPr lang="en-US" dirty="0" smtClean="0">
              <a:cs typeface="0 Compset Bold" pitchFamily="2" charset="-78"/>
            </a:endParaRPr>
          </a:p>
          <a:p>
            <a:pPr algn="r" rtl="1">
              <a:lnSpc>
                <a:spcPct val="150000"/>
              </a:lnSpc>
            </a:pPr>
            <a:r>
              <a:rPr lang="fa-IR" dirty="0" smtClean="0">
                <a:cs typeface="0 Compset Bold" pitchFamily="2" charset="-78"/>
              </a:rPr>
              <a:t>مایكوپلاسما گالی سپتیكوم میباشد </a:t>
            </a:r>
            <a:endParaRPr lang="en-US" dirty="0" smtClean="0">
              <a:cs typeface="0 Compset Bold" pitchFamily="2" charset="-78"/>
            </a:endParaRPr>
          </a:p>
          <a:p>
            <a:pPr algn="r" rtl="1">
              <a:lnSpc>
                <a:spcPct val="150000"/>
              </a:lnSpc>
            </a:pPr>
            <a:r>
              <a:rPr lang="fa-IR" dirty="0" smtClean="0">
                <a:cs typeface="0 Compset Bold" pitchFamily="2" charset="-78"/>
              </a:rPr>
              <a:t>نوبت: دوم </a:t>
            </a:r>
            <a:endParaRPr lang="en-US" dirty="0" smtClean="0">
              <a:cs typeface="0 Compset Bold" pitchFamily="2" charset="-78"/>
            </a:endParaRPr>
          </a:p>
          <a:p>
            <a:pPr algn="r" rtl="1">
              <a:lnSpc>
                <a:spcPct val="150000"/>
              </a:lnSpc>
            </a:pPr>
            <a:r>
              <a:rPr lang="fa-IR" dirty="0" smtClean="0">
                <a:cs typeface="0 Compset Bold" pitchFamily="2" charset="-78"/>
              </a:rPr>
              <a:t> نوع واكسن : </a:t>
            </a:r>
            <a:r>
              <a:rPr lang="en-US" dirty="0" smtClean="0">
                <a:cs typeface="0 Compset Bold" pitchFamily="2" charset="-78"/>
              </a:rPr>
              <a:t>H</a:t>
            </a:r>
            <a:r>
              <a:rPr lang="fa-IR" dirty="0" smtClean="0">
                <a:cs typeface="0 Compset Bold" pitchFamily="2" charset="-78"/>
              </a:rPr>
              <a:t>120 - سن واكسیناسیون: در 14روزگی - روش واكسیناسیون : ترجیحا آشامیدنی </a:t>
            </a:r>
            <a:br>
              <a:rPr lang="fa-IR" dirty="0" smtClean="0">
                <a:cs typeface="0 Compset Bold" pitchFamily="2" charset="-78"/>
              </a:rPr>
            </a:br>
            <a:r>
              <a:rPr lang="fa-IR" dirty="0" smtClean="0">
                <a:cs typeface="0 Compset Bold" pitchFamily="2" charset="-78"/>
              </a:rPr>
              <a:t>توضیحات : بستگی به شرایط منظقه خواهد داشت </a:t>
            </a:r>
            <a:br>
              <a:rPr lang="fa-IR" dirty="0" smtClean="0">
                <a:cs typeface="0 Compset Bold" pitchFamily="2" charset="-78"/>
              </a:rPr>
            </a:br>
            <a:endParaRPr lang="en-US" dirty="0">
              <a:cs typeface="0 Compset Bold" pitchFamily="2" charset="-78"/>
            </a:endParaRPr>
          </a:p>
        </p:txBody>
      </p:sp>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mahdi\Downloads\Music\images13.jpg"/>
          <p:cNvPicPr>
            <a:picLocks noChangeAspect="1" noChangeArrowheads="1"/>
          </p:cNvPicPr>
          <p:nvPr/>
        </p:nvPicPr>
        <p:blipFill>
          <a:blip r:embed="rId2"/>
          <a:srcRect/>
          <a:stretch>
            <a:fillRect/>
          </a:stretch>
        </p:blipFill>
        <p:spPr bwMode="auto">
          <a:xfrm>
            <a:off x="304800" y="685800"/>
            <a:ext cx="3872120" cy="3124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267" name="Picture 3" descr="C:\Users\mahdi\Downloads\Music\images11.jpg"/>
          <p:cNvPicPr>
            <a:picLocks noChangeAspect="1" noChangeArrowheads="1"/>
          </p:cNvPicPr>
          <p:nvPr/>
        </p:nvPicPr>
        <p:blipFill>
          <a:blip r:embed="rId3"/>
          <a:srcRect/>
          <a:stretch>
            <a:fillRect/>
          </a:stretch>
        </p:blipFill>
        <p:spPr bwMode="auto">
          <a:xfrm>
            <a:off x="4876800" y="3581400"/>
            <a:ext cx="3695700" cy="30532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itle 1"/>
          <p:cNvSpPr txBox="1">
            <a:spLocks/>
          </p:cNvSpPr>
          <p:nvPr/>
        </p:nvSpPr>
        <p:spPr>
          <a:xfrm>
            <a:off x="533400" y="2743200"/>
            <a:ext cx="8229600" cy="1143000"/>
          </a:xfrm>
          <a:prstGeom prst="rect">
            <a:avLst/>
          </a:prstGeom>
        </p:spPr>
        <p:txBody>
          <a:bodyPr vert="horz" lIns="0" rIns="0" bIns="0" anchor="b">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0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rPr>
              <a:t>نام بیماری : نیوكاسل </a:t>
            </a:r>
            <a:endParaRPr kumimoji="0" lang="en-US" sz="6000" b="1" i="0" u="none" strike="noStrike" kern="1200" cap="none" spc="0" normalizeH="0" baseline="0" noProof="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mahdi\Downloads\Music\Avian-Influenza.jpg"/>
          <p:cNvPicPr>
            <a:picLocks noChangeAspect="1" noChangeArrowheads="1"/>
          </p:cNvPicPr>
          <p:nvPr/>
        </p:nvPicPr>
        <p:blipFill>
          <a:blip r:embed="rId2"/>
          <a:srcRect/>
          <a:stretch>
            <a:fillRect/>
          </a:stretch>
        </p:blipFill>
        <p:spPr bwMode="auto">
          <a:xfrm>
            <a:off x="228600" y="2895600"/>
            <a:ext cx="3974523" cy="3448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2667000" y="838200"/>
            <a:ext cx="6059780" cy="4247317"/>
          </a:xfrm>
          <a:prstGeom prst="rect">
            <a:avLst/>
          </a:prstGeom>
          <a:noFill/>
        </p:spPr>
        <p:txBody>
          <a:bodyPr wrap="square" rtlCol="0">
            <a:spAutoFit/>
          </a:bodyPr>
          <a:lstStyle/>
          <a:p>
            <a:pPr algn="r" rtl="1">
              <a:lnSpc>
                <a:spcPct val="150000"/>
              </a:lnSpc>
            </a:pPr>
            <a:r>
              <a:rPr lang="fa-IR" dirty="0" smtClean="0">
                <a:solidFill>
                  <a:schemeClr val="tx1">
                    <a:lumMod val="95000"/>
                    <a:lumOff val="5000"/>
                  </a:schemeClr>
                </a:solidFill>
                <a:cs typeface="0 Compset Bold" pitchFamily="2" charset="-78"/>
              </a:rPr>
              <a:t>نوبت: اول </a:t>
            </a:r>
            <a:endParaRPr lang="en-US" dirty="0" smtClean="0">
              <a:solidFill>
                <a:schemeClr val="tx1">
                  <a:lumMod val="95000"/>
                  <a:lumOff val="5000"/>
                </a:schemeClr>
              </a:solidFill>
              <a:cs typeface="0 Compset Bold" pitchFamily="2" charset="-78"/>
            </a:endParaRPr>
          </a:p>
          <a:p>
            <a:pPr algn="r" rtl="1">
              <a:lnSpc>
                <a:spcPct val="150000"/>
              </a:lnSpc>
            </a:pPr>
            <a:r>
              <a:rPr lang="fa-IR" dirty="0" smtClean="0">
                <a:solidFill>
                  <a:schemeClr val="tx1">
                    <a:lumMod val="95000"/>
                    <a:lumOff val="5000"/>
                  </a:schemeClr>
                </a:solidFill>
                <a:cs typeface="0 Compset Bold" pitchFamily="2" charset="-78"/>
              </a:rPr>
              <a:t> نوع واكسن : </a:t>
            </a:r>
            <a:r>
              <a:rPr lang="en-US" dirty="0" smtClean="0">
                <a:solidFill>
                  <a:schemeClr val="tx1">
                    <a:lumMod val="95000"/>
                    <a:lumOff val="5000"/>
                  </a:schemeClr>
                </a:solidFill>
                <a:cs typeface="0 Compset Bold" pitchFamily="2" charset="-78"/>
              </a:rPr>
              <a:t>b</a:t>
            </a:r>
            <a:r>
              <a:rPr lang="fa-IR" dirty="0" smtClean="0">
                <a:solidFill>
                  <a:schemeClr val="tx1">
                    <a:lumMod val="95000"/>
                    <a:lumOff val="5000"/>
                  </a:schemeClr>
                </a:solidFill>
                <a:cs typeface="0 Compset Bold" pitchFamily="2" charset="-78"/>
              </a:rPr>
              <a:t>1و روغنی - سن واكسیناسیون: در 10روزگی - روش واكسیناسیون : (</a:t>
            </a:r>
            <a:r>
              <a:rPr lang="en-US" dirty="0" smtClean="0">
                <a:solidFill>
                  <a:schemeClr val="tx1">
                    <a:lumMod val="95000"/>
                    <a:lumOff val="5000"/>
                  </a:schemeClr>
                </a:solidFill>
                <a:cs typeface="0 Compset Bold" pitchFamily="2" charset="-78"/>
              </a:rPr>
              <a:t>B</a:t>
            </a:r>
            <a:r>
              <a:rPr lang="fa-IR" dirty="0" smtClean="0">
                <a:solidFill>
                  <a:schemeClr val="tx1">
                    <a:lumMod val="95000"/>
                    <a:lumOff val="5000"/>
                  </a:schemeClr>
                </a:solidFill>
                <a:cs typeface="0 Compset Bold" pitchFamily="2" charset="-78"/>
              </a:rPr>
              <a:t>1)قطره چشمی روغنی- تزریقی </a:t>
            </a:r>
            <a:br>
              <a:rPr lang="fa-IR" dirty="0" smtClean="0">
                <a:solidFill>
                  <a:schemeClr val="tx1">
                    <a:lumMod val="95000"/>
                    <a:lumOff val="5000"/>
                  </a:schemeClr>
                </a:solidFill>
                <a:cs typeface="0 Compset Bold" pitchFamily="2" charset="-78"/>
              </a:rPr>
            </a:br>
            <a:r>
              <a:rPr lang="fa-IR" dirty="0" smtClean="0">
                <a:solidFill>
                  <a:schemeClr val="tx1">
                    <a:lumMod val="95000"/>
                    <a:lumOff val="5000"/>
                  </a:schemeClr>
                </a:solidFill>
                <a:cs typeface="0 Compset Bold" pitchFamily="2" charset="-78"/>
              </a:rPr>
              <a:t>توضیحات : واكسیناسیون بستگی به ألودگی محیط وبا توجه به تیتر آنتی بادی گله مادر صورت میگیرد </a:t>
            </a:r>
            <a:endParaRPr lang="en-US" dirty="0" smtClean="0">
              <a:solidFill>
                <a:schemeClr val="tx1">
                  <a:lumMod val="95000"/>
                  <a:lumOff val="5000"/>
                </a:schemeClr>
              </a:solidFill>
              <a:cs typeface="0 Compset Bold" pitchFamily="2" charset="-78"/>
            </a:endParaRPr>
          </a:p>
          <a:p>
            <a:pPr algn="r" rtl="1">
              <a:lnSpc>
                <a:spcPct val="150000"/>
              </a:lnSpc>
            </a:pPr>
            <a:r>
              <a:rPr lang="fa-IR" dirty="0" smtClean="0">
                <a:solidFill>
                  <a:schemeClr val="tx1">
                    <a:lumMod val="95000"/>
                    <a:lumOff val="5000"/>
                  </a:schemeClr>
                </a:solidFill>
                <a:cs typeface="0 Compset Bold" pitchFamily="2" charset="-78"/>
              </a:rPr>
              <a:t>نوبت: دوم </a:t>
            </a:r>
            <a:endParaRPr lang="en-US" dirty="0" smtClean="0">
              <a:solidFill>
                <a:schemeClr val="tx1">
                  <a:lumMod val="95000"/>
                  <a:lumOff val="5000"/>
                </a:schemeClr>
              </a:solidFill>
              <a:cs typeface="0 Compset Bold" pitchFamily="2" charset="-78"/>
            </a:endParaRPr>
          </a:p>
          <a:p>
            <a:pPr algn="r" rtl="1">
              <a:lnSpc>
                <a:spcPct val="150000"/>
              </a:lnSpc>
            </a:pPr>
            <a:r>
              <a:rPr lang="fa-IR" dirty="0" smtClean="0">
                <a:solidFill>
                  <a:schemeClr val="tx1">
                    <a:lumMod val="95000"/>
                    <a:lumOff val="5000"/>
                  </a:schemeClr>
                </a:solidFill>
                <a:cs typeface="0 Compset Bold" pitchFamily="2" charset="-78"/>
              </a:rPr>
              <a:t>نوع واكسن : لاسوتا- سن واكسیناسیون: در 18روزگی - روش واكسیناسیون : ترجیحا</a:t>
            </a:r>
            <a:r>
              <a:rPr lang="en-US" dirty="0" smtClean="0">
                <a:solidFill>
                  <a:schemeClr val="tx1">
                    <a:lumMod val="95000"/>
                    <a:lumOff val="5000"/>
                  </a:schemeClr>
                </a:solidFill>
                <a:cs typeface="0 Compset Bold" pitchFamily="2" charset="-78"/>
              </a:rPr>
              <a:t> </a:t>
            </a:r>
          </a:p>
          <a:p>
            <a:pPr algn="r" rtl="1">
              <a:lnSpc>
                <a:spcPct val="150000"/>
              </a:lnSpc>
            </a:pPr>
            <a:r>
              <a:rPr lang="fa-IR" dirty="0" smtClean="0">
                <a:solidFill>
                  <a:schemeClr val="tx1">
                    <a:lumMod val="95000"/>
                    <a:lumOff val="5000"/>
                  </a:schemeClr>
                </a:solidFill>
                <a:cs typeface="0 Compset Bold" pitchFamily="2" charset="-78"/>
              </a:rPr>
              <a:t>آشامیدنی وقطره چشمی </a:t>
            </a:r>
            <a:br>
              <a:rPr lang="fa-IR" dirty="0" smtClean="0">
                <a:solidFill>
                  <a:schemeClr val="tx1">
                    <a:lumMod val="95000"/>
                    <a:lumOff val="5000"/>
                  </a:schemeClr>
                </a:solidFill>
                <a:cs typeface="0 Compset Bold" pitchFamily="2" charset="-78"/>
              </a:rPr>
            </a:br>
            <a:r>
              <a:rPr lang="fa-IR" dirty="0" smtClean="0">
                <a:solidFill>
                  <a:schemeClr val="tx1">
                    <a:lumMod val="95000"/>
                    <a:lumOff val="5000"/>
                  </a:schemeClr>
                </a:solidFill>
                <a:cs typeface="0 Compset Bold" pitchFamily="2" charset="-78"/>
              </a:rPr>
              <a:t>توضیحات : واكسیناسیون بستگی به ألودگی محیط وبا توجه به تیتر آنتی بادی </a:t>
            </a:r>
            <a:endParaRPr lang="en-US" dirty="0" smtClean="0">
              <a:solidFill>
                <a:schemeClr val="tx1">
                  <a:lumMod val="95000"/>
                  <a:lumOff val="5000"/>
                </a:schemeClr>
              </a:solidFill>
              <a:cs typeface="0 Compset Bold" pitchFamily="2" charset="-78"/>
            </a:endParaRPr>
          </a:p>
          <a:p>
            <a:pPr algn="r" rtl="1">
              <a:lnSpc>
                <a:spcPct val="150000"/>
              </a:lnSpc>
            </a:pPr>
            <a:r>
              <a:rPr lang="fa-IR" dirty="0" smtClean="0">
                <a:solidFill>
                  <a:schemeClr val="tx1">
                    <a:lumMod val="95000"/>
                    <a:lumOff val="5000"/>
                  </a:schemeClr>
                </a:solidFill>
                <a:cs typeface="0 Compset Bold" pitchFamily="2" charset="-78"/>
              </a:rPr>
              <a:t>گله مادر صورت میگیرد </a:t>
            </a:r>
            <a:br>
              <a:rPr lang="fa-IR" dirty="0" smtClean="0">
                <a:solidFill>
                  <a:schemeClr val="tx1">
                    <a:lumMod val="95000"/>
                    <a:lumOff val="5000"/>
                  </a:schemeClr>
                </a:solidFill>
                <a:cs typeface="0 Compset Bold" pitchFamily="2" charset="-78"/>
              </a:rPr>
            </a:br>
            <a:endParaRPr lang="en-US" dirty="0">
              <a:solidFill>
                <a:schemeClr val="tx1">
                  <a:lumMod val="95000"/>
                  <a:lumOff val="5000"/>
                </a:schemeClr>
              </a:solidFill>
              <a:cs typeface="0 Compset Bold" pitchFamily="2" charset="-78"/>
            </a:endParaRPr>
          </a:p>
        </p:txBody>
      </p:sp>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mahdi\Downloads\Music\44.jpg"/>
          <p:cNvPicPr>
            <a:picLocks noChangeAspect="1" noChangeArrowheads="1"/>
          </p:cNvPicPr>
          <p:nvPr/>
        </p:nvPicPr>
        <p:blipFill>
          <a:blip r:embed="rId2"/>
          <a:srcRect/>
          <a:stretch>
            <a:fillRect/>
          </a:stretch>
        </p:blipFill>
        <p:spPr bwMode="auto">
          <a:xfrm>
            <a:off x="4202510" y="4114800"/>
            <a:ext cx="3026966" cy="2514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5" name="Picture 3" descr="C:\Users\mahdi\Downloads\Music\11.jpg"/>
          <p:cNvPicPr>
            <a:picLocks noChangeAspect="1" noChangeArrowheads="1"/>
          </p:cNvPicPr>
          <p:nvPr/>
        </p:nvPicPr>
        <p:blipFill>
          <a:blip r:embed="rId3"/>
          <a:srcRect/>
          <a:stretch>
            <a:fillRect/>
          </a:stretch>
        </p:blipFill>
        <p:spPr bwMode="auto">
          <a:xfrm>
            <a:off x="646660" y="1143000"/>
            <a:ext cx="3191916" cy="2124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6" name="Picture 4" descr="C:\Users\mahdi\Downloads\Music\33.jpg"/>
          <p:cNvPicPr>
            <a:picLocks noChangeAspect="1" noChangeArrowheads="1"/>
          </p:cNvPicPr>
          <p:nvPr/>
        </p:nvPicPr>
        <p:blipFill>
          <a:blip r:embed="rId4"/>
          <a:srcRect/>
          <a:stretch>
            <a:fillRect/>
          </a:stretch>
        </p:blipFill>
        <p:spPr bwMode="auto">
          <a:xfrm>
            <a:off x="5562600" y="685800"/>
            <a:ext cx="2360670" cy="2895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itle 1"/>
          <p:cNvSpPr txBox="1">
            <a:spLocks/>
          </p:cNvSpPr>
          <p:nvPr/>
        </p:nvSpPr>
        <p:spPr>
          <a:xfrm>
            <a:off x="609600" y="2819400"/>
            <a:ext cx="8229600" cy="1143000"/>
          </a:xfrm>
          <a:prstGeom prst="rect">
            <a:avLst/>
          </a:prstGeom>
        </p:spPr>
        <p:txBody>
          <a:bodyPr vert="horz" lIns="0" rIns="0" bIns="0" anchor="b">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rPr>
              <a:t>نام بیماری : گامبورو </a:t>
            </a:r>
            <a:endParaRPr kumimoji="0" lang="en-US" sz="6600" b="1" i="0" u="none" strike="noStrike" kern="1200" cap="none" spc="0" normalizeH="0" baseline="0" noProof="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ahdi\Downloads\Music\images3.jpg"/>
          <p:cNvPicPr>
            <a:picLocks noChangeAspect="1" noChangeArrowheads="1"/>
          </p:cNvPicPr>
          <p:nvPr/>
        </p:nvPicPr>
        <p:blipFill>
          <a:blip r:embed="rId2"/>
          <a:srcRect/>
          <a:stretch>
            <a:fillRect/>
          </a:stretch>
        </p:blipFill>
        <p:spPr bwMode="auto">
          <a:xfrm>
            <a:off x="3082290" y="4343400"/>
            <a:ext cx="2813685"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descr="C:\Users\mahdi\Downloads\Music\images2.jpg"/>
          <p:cNvPicPr>
            <a:picLocks noChangeAspect="1" noChangeArrowheads="1"/>
          </p:cNvPicPr>
          <p:nvPr/>
        </p:nvPicPr>
        <p:blipFill>
          <a:blip r:embed="rId3"/>
          <a:srcRect/>
          <a:stretch>
            <a:fillRect/>
          </a:stretch>
        </p:blipFill>
        <p:spPr bwMode="auto">
          <a:xfrm>
            <a:off x="5166041" y="990600"/>
            <a:ext cx="3581001" cy="2590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descr="C:\Users\mahdi\Downloads\Music\images.jpg"/>
          <p:cNvPicPr>
            <a:picLocks noChangeAspect="1" noChangeArrowheads="1"/>
          </p:cNvPicPr>
          <p:nvPr/>
        </p:nvPicPr>
        <p:blipFill>
          <a:blip r:embed="rId4"/>
          <a:srcRect/>
          <a:stretch>
            <a:fillRect/>
          </a:stretch>
        </p:blipFill>
        <p:spPr bwMode="auto">
          <a:xfrm>
            <a:off x="228600" y="1371600"/>
            <a:ext cx="3364816" cy="25431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itle 1"/>
          <p:cNvSpPr txBox="1">
            <a:spLocks/>
          </p:cNvSpPr>
          <p:nvPr/>
        </p:nvSpPr>
        <p:spPr>
          <a:xfrm>
            <a:off x="457200" y="2971800"/>
            <a:ext cx="8229600" cy="1143000"/>
          </a:xfrm>
          <a:prstGeom prst="rect">
            <a:avLst/>
          </a:prstGeom>
        </p:spPr>
        <p:txBody>
          <a:bodyPr vert="horz" lIns="0" rIns="0" bIns="0"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none" spc="0" normalizeH="0" baseline="0" noProof="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rPr>
              <a:t>روش های واکسیناسیون</a:t>
            </a:r>
            <a:r>
              <a:rPr kumimoji="0" lang="en-US" sz="6600" b="1" i="0" u="none" strike="noStrike" kern="1200" cap="none" spc="0" normalizeH="0" baseline="0" noProof="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rPr>
              <a:t/>
            </a:r>
            <a:br>
              <a:rPr kumimoji="0" lang="en-US" sz="6600" b="1" i="0" u="none" strike="noStrike" kern="1200" cap="none" spc="0" normalizeH="0" baseline="0" noProof="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rPr>
            </a:br>
            <a:endParaRPr kumimoji="0" lang="en-US" sz="6600" b="1" i="0" u="none" strike="noStrike" kern="1200" cap="none" spc="0" normalizeH="0" baseline="0" noProof="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
            </a:r>
            <a:br>
              <a:rPr lang="fa-IR" dirty="0" smtClean="0"/>
            </a:br>
            <a:r>
              <a:rPr lang="fa-IR" dirty="0" smtClean="0"/>
              <a:t/>
            </a:r>
            <a:br>
              <a:rPr lang="fa-IR" dirty="0" smtClean="0"/>
            </a:br>
            <a:r>
              <a:rPr lang="en-US" dirty="0" smtClean="0"/>
              <a:t/>
            </a:r>
            <a:br>
              <a:rPr lang="en-US" dirty="0" smtClean="0"/>
            </a:br>
            <a:endParaRPr lang="en-US" dirty="0"/>
          </a:p>
        </p:txBody>
      </p:sp>
      <p:sp>
        <p:nvSpPr>
          <p:cNvPr id="4" name="TextBox 3"/>
          <p:cNvSpPr txBox="1"/>
          <p:nvPr/>
        </p:nvSpPr>
        <p:spPr>
          <a:xfrm>
            <a:off x="3048000" y="914401"/>
            <a:ext cx="5867400" cy="2585323"/>
          </a:xfrm>
          <a:prstGeom prst="rect">
            <a:avLst/>
          </a:prstGeom>
          <a:noFill/>
        </p:spPr>
        <p:txBody>
          <a:bodyPr wrap="square" rtlCol="0">
            <a:spAutoFit/>
          </a:bodyPr>
          <a:lstStyle/>
          <a:p>
            <a:pPr algn="r" rtl="1">
              <a:lnSpc>
                <a:spcPct val="150000"/>
              </a:lnSpc>
            </a:pPr>
            <a:r>
              <a:rPr lang="fa-IR" dirty="0" smtClean="0">
                <a:cs typeface="0 Compset Bold" pitchFamily="2" charset="-78"/>
              </a:rPr>
              <a:t>نوبت: اول </a:t>
            </a:r>
            <a:endParaRPr lang="en-US" dirty="0" smtClean="0">
              <a:cs typeface="0 Compset Bold" pitchFamily="2" charset="-78"/>
            </a:endParaRPr>
          </a:p>
          <a:p>
            <a:pPr algn="r" rtl="1">
              <a:lnSpc>
                <a:spcPct val="150000"/>
              </a:lnSpc>
            </a:pPr>
            <a:r>
              <a:rPr lang="fa-IR" dirty="0" smtClean="0">
                <a:cs typeface="0 Compset Bold" pitchFamily="2" charset="-78"/>
              </a:rPr>
              <a:t> نوع واكسن : زنده - سن واكسیناسیون: در 12- 14 روزگی - روش واكسیناسیون : ترجیحاآشامیدنی وقطره چشمی </a:t>
            </a:r>
            <a:br>
              <a:rPr lang="fa-IR" dirty="0" smtClean="0">
                <a:cs typeface="0 Compset Bold" pitchFamily="2" charset="-78"/>
              </a:rPr>
            </a:br>
            <a:r>
              <a:rPr lang="fa-IR" dirty="0" smtClean="0">
                <a:cs typeface="0 Compset Bold" pitchFamily="2" charset="-78"/>
              </a:rPr>
              <a:t>توضیحات : واكسیناسیون بستگی به ألودگی محیط وبا توجه به تیتر آنتی بادی گله مادر صورت میگیرد </a:t>
            </a:r>
            <a:endParaRPr lang="en-US" dirty="0" smtClean="0">
              <a:cs typeface="0 Compset Bold" pitchFamily="2" charset="-78"/>
            </a:endParaRPr>
          </a:p>
          <a:p>
            <a:pPr algn="r" rtl="1">
              <a:lnSpc>
                <a:spcPct val="150000"/>
              </a:lnSpc>
            </a:pPr>
            <a:r>
              <a:rPr lang="fa-IR" dirty="0" smtClean="0">
                <a:cs typeface="0 Compset Bold" pitchFamily="2" charset="-78"/>
              </a:rPr>
              <a:t>نوبت: دوم </a:t>
            </a:r>
            <a:endParaRPr lang="en-US" dirty="0" smtClean="0">
              <a:cs typeface="0 Compset Bold" pitchFamily="2" charset="-78"/>
            </a:endParaRPr>
          </a:p>
          <a:p>
            <a:pPr algn="r" rtl="1">
              <a:lnSpc>
                <a:spcPct val="150000"/>
              </a:lnSpc>
            </a:pPr>
            <a:r>
              <a:rPr lang="fa-IR" dirty="0" smtClean="0">
                <a:cs typeface="0 Compset Bold" pitchFamily="2" charset="-78"/>
              </a:rPr>
              <a:t> نوع واكسن : زنده - سن واكسیناسیون: در 18- 22 روزگی - روش واكسیناسیون : آشامیدنی</a:t>
            </a:r>
            <a:endParaRPr lang="en-US" dirty="0">
              <a:cs typeface="0 Compset Bold" pitchFamily="2" charset="-78"/>
            </a:endParaRPr>
          </a:p>
        </p:txBody>
      </p:sp>
      <p:pic>
        <p:nvPicPr>
          <p:cNvPr id="14338" name="Picture 2" descr="C:\Users\mahdi\Downloads\Music\22.jpg"/>
          <p:cNvPicPr>
            <a:picLocks noChangeAspect="1" noChangeArrowheads="1"/>
          </p:cNvPicPr>
          <p:nvPr/>
        </p:nvPicPr>
        <p:blipFill>
          <a:blip r:embed="rId2"/>
          <a:srcRect/>
          <a:stretch>
            <a:fillRect/>
          </a:stretch>
        </p:blipFill>
        <p:spPr bwMode="auto">
          <a:xfrm>
            <a:off x="152400" y="2667000"/>
            <a:ext cx="3733800" cy="38385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mahdi\Downloads\Music\images4.jpg"/>
          <p:cNvPicPr>
            <a:picLocks noChangeAspect="1" noChangeArrowheads="1"/>
          </p:cNvPicPr>
          <p:nvPr/>
        </p:nvPicPr>
        <p:blipFill>
          <a:blip r:embed="rId2"/>
          <a:srcRect/>
          <a:stretch>
            <a:fillRect/>
          </a:stretch>
        </p:blipFill>
        <p:spPr bwMode="auto">
          <a:xfrm rot="652660">
            <a:off x="5369639" y="724287"/>
            <a:ext cx="3048000" cy="22830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6" name="Picture 4" descr="C:\Users\mahdi\Downloads\Music\images5.jpg"/>
          <p:cNvPicPr>
            <a:picLocks noChangeAspect="1" noChangeArrowheads="1"/>
          </p:cNvPicPr>
          <p:nvPr/>
        </p:nvPicPr>
        <p:blipFill>
          <a:blip r:embed="rId3"/>
          <a:srcRect/>
          <a:stretch>
            <a:fillRect/>
          </a:stretch>
        </p:blipFill>
        <p:spPr bwMode="auto">
          <a:xfrm rot="1132175">
            <a:off x="685800" y="1066800"/>
            <a:ext cx="2962628" cy="21050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7" name="Picture 5" descr="C:\Users\mahdi\Downloads\Music\80902282-5188844.jpg"/>
          <p:cNvPicPr>
            <a:picLocks noChangeAspect="1" noChangeArrowheads="1"/>
          </p:cNvPicPr>
          <p:nvPr/>
        </p:nvPicPr>
        <p:blipFill>
          <a:blip r:embed="rId4"/>
          <a:srcRect/>
          <a:stretch>
            <a:fillRect/>
          </a:stretch>
        </p:blipFill>
        <p:spPr bwMode="auto">
          <a:xfrm>
            <a:off x="1295400" y="2438400"/>
            <a:ext cx="6660292" cy="3733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itle 1"/>
          <p:cNvSpPr txBox="1">
            <a:spLocks/>
          </p:cNvSpPr>
          <p:nvPr/>
        </p:nvSpPr>
        <p:spPr>
          <a:xfrm>
            <a:off x="914400" y="2743200"/>
            <a:ext cx="7315200" cy="1066800"/>
          </a:xfrm>
          <a:prstGeom prst="rect">
            <a:avLst/>
          </a:prstGeom>
        </p:spPr>
        <p:txBody>
          <a:bodyPr vert="horz" lIns="0" rIns="0" bIns="0" anchor="b">
            <a:normAutofit fontScale="925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000" i="0" u="none" strike="noStrike" kern="1200" normalizeH="0" baseline="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j-lt"/>
                <a:ea typeface="+mj-ea"/>
                <a:cs typeface="0 Bardiya Bold" pitchFamily="2" charset="-78"/>
              </a:rPr>
              <a:t>واکسیناسیون از طریق آب آشامیدنی</a:t>
            </a:r>
            <a:endParaRPr kumimoji="0" lang="en-US" sz="6000" i="0" u="none" strike="noStrike" kern="120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j-lt"/>
              <a:ea typeface="+mj-ea"/>
              <a:cs typeface="0 Bardiya Bold" pitchFamily="2"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ahdi\Downloads\Music\images8.jpg"/>
          <p:cNvPicPr>
            <a:picLocks noChangeAspect="1" noChangeArrowheads="1"/>
          </p:cNvPicPr>
          <p:nvPr/>
        </p:nvPicPr>
        <p:blipFill>
          <a:blip r:embed="rId2"/>
          <a:srcRect/>
          <a:stretch>
            <a:fillRect/>
          </a:stretch>
        </p:blipFill>
        <p:spPr bwMode="auto">
          <a:xfrm rot="20167297">
            <a:off x="4889838" y="2679419"/>
            <a:ext cx="3564667" cy="2324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99" name="Picture 3" descr="C:\Users\mahdi\Downloads\Music\images777777777777777777777777777777.jpg"/>
          <p:cNvPicPr>
            <a:picLocks noChangeAspect="1" noChangeArrowheads="1"/>
          </p:cNvPicPr>
          <p:nvPr/>
        </p:nvPicPr>
        <p:blipFill>
          <a:blip r:embed="rId3"/>
          <a:srcRect/>
          <a:stretch>
            <a:fillRect/>
          </a:stretch>
        </p:blipFill>
        <p:spPr bwMode="auto">
          <a:xfrm>
            <a:off x="786354" y="2057400"/>
            <a:ext cx="3280822" cy="24574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itle 1"/>
          <p:cNvSpPr txBox="1">
            <a:spLocks/>
          </p:cNvSpPr>
          <p:nvPr/>
        </p:nvSpPr>
        <p:spPr>
          <a:xfrm>
            <a:off x="457200" y="838200"/>
            <a:ext cx="8229600" cy="4953000"/>
          </a:xfrm>
          <a:prstGeom prst="rect">
            <a:avLst/>
          </a:prstGeom>
        </p:spPr>
        <p:txBody>
          <a:bodyPr vert="horz" lIns="0" rIns="0" bIns="0" anchor="b">
            <a:noAutofit/>
          </a:bodyPr>
          <a:lstStyle/>
          <a:p>
            <a:pPr marL="0" marR="0" lvl="0" indent="0" algn="r" defTabSz="914400" rtl="1" eaLnBrk="1" fontAlgn="auto" latinLnBrk="0" hangingPunct="1">
              <a:lnSpc>
                <a:spcPct val="150000"/>
              </a:lnSpc>
              <a:spcBef>
                <a:spcPct val="0"/>
              </a:spcBef>
              <a:spcAft>
                <a:spcPts val="0"/>
              </a:spcAft>
              <a:buClrTx/>
              <a:buSzTx/>
              <a:buFontTx/>
              <a:buNone/>
              <a:tabLst/>
              <a:defRPr/>
            </a:pPr>
            <a:r>
              <a:rPr kumimoji="0" lang="fa-IR"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0 Compset Bold" pitchFamily="2" charset="-78"/>
              </a:rPr>
              <a:t>وا</a:t>
            </a:r>
            <a:r>
              <a:rPr kumimoji="0" lang="fa-IR"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t>کسیناسیون از طریق آب آشامیدنی یکی از مناسبترین راه های تجویز واکسن های زنده است. این روش می تواند آسانتر از سایر روش ها تلقی شود. اما به منظور اجتناب از کاهش توانایی واکسن که هر زمان ممکن است اتفاق بیفتد واکسیناتتور باید توجه کامل به تمام شیوه های آماده سازی و تجویز واکسن،‌ مبذول دارد.</a:t>
            </a:r>
            <a: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t/>
            </a:r>
            <a:b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br>
            <a:r>
              <a:rPr kumimoji="0" lang="fa-IR"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t>در مرغداری ها دو نوع سیستم توزیع آب وجود دارد:</a:t>
            </a:r>
            <a: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t/>
            </a:r>
            <a:b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br>
            <a:r>
              <a:rPr kumimoji="0" lang="fa-IR"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t>1-      سیستم آبخوری زنگوله ای</a:t>
            </a:r>
            <a: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t/>
            </a:r>
            <a:b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br>
            <a:r>
              <a:rPr kumimoji="0" lang="fa-IR"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t>2-      سیستم آبخوری نیپلی(پستانکی)</a:t>
            </a:r>
            <a: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t/>
            </a:r>
            <a:b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br>
            <a:r>
              <a:rPr kumimoji="0" lang="fa-IR"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innerShdw blurRad="63500" dist="50800" dir="10800000">
                    <a:prstClr val="black">
                      <a:alpha val="50000"/>
                    </a:prstClr>
                  </a:innerShdw>
                </a:effectLst>
                <a:uLnTx/>
                <a:uFillTx/>
                <a:latin typeface="+mj-lt"/>
                <a:ea typeface="+mj-ea"/>
                <a:cs typeface="0 Compset Bold" pitchFamily="2" charset="-78"/>
              </a:rPr>
              <a:t>صرفه نظر از آنکه کدام سیستم به کار می رود،‌ مراحل قبل از توزیع محلول واکسن یکسان است و شامل آماده سازی واکسن و محروم سازی طیور از آب می باشد. قبل از بحث در خصوص این مراحل بخاطر داشته باشید که قبل از آماده سازی واکسن، باید دستها را با دقت شست. صابون یا مواد ضد عفونی کننده نباید با محلول واکسن تماس پیدا کند. در اصل،‌مقررات مربوطه ساده هستند ولی رعایت آنها الزامیست. واکسن ویروسی باید به مقدار کافی به طیور داده شود و شرایط نگهداری واکسن،‌وضعیت سلامتی طیور،‌کیفیت آب و البته فن واکسیناسیون،‌ پاسخ واکسن را تعیین خواهند کرد.</a:t>
            </a:r>
            <a: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0 Compset Bold" pitchFamily="2" charset="-78"/>
              </a:rPr>
              <a:t/>
            </a:r>
            <a:br>
              <a:rPr kumimoji="0" lang="en-US" b="1" i="0" u="none" strike="noStrike" kern="1200" normalizeH="0" baseline="0" noProof="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0 Compset Bold" pitchFamily="2" charset="-78"/>
              </a:rPr>
            </a:br>
            <a:endParaRPr kumimoji="0" lang="en-US" b="1" i="0" u="none" strike="noStrike" kern="1200" normalizeH="0" baseline="0" noProof="0"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0 Compset Bold" pitchFamily="2" charset="-78"/>
            </a:endParaRPr>
          </a:p>
        </p:txBody>
      </p:sp>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1447800"/>
            <a:ext cx="2465740" cy="369332"/>
          </a:xfrm>
          <a:prstGeom prst="rect">
            <a:avLst/>
          </a:prstGeom>
          <a:noFill/>
        </p:spPr>
        <p:txBody>
          <a:bodyPr wrap="none" rtlCol="0">
            <a:spAutoFit/>
          </a:bodyPr>
          <a:lstStyle/>
          <a:p>
            <a:r>
              <a:rPr lang="fa-IR" dirty="0" smtClean="0">
                <a:cs typeface="0 Compset Bold" pitchFamily="2" charset="-78"/>
              </a:rPr>
              <a:t>آماده سازی قبل از واکسیناسیون</a:t>
            </a:r>
            <a:endParaRPr lang="en-US" dirty="0">
              <a:cs typeface="0 Compset Bold" pitchFamily="2" charset="-78"/>
            </a:endParaRPr>
          </a:p>
        </p:txBody>
      </p:sp>
      <p:pic>
        <p:nvPicPr>
          <p:cNvPr id="5122" name="Picture 2" descr="C:\Users\mahdi\Downloads\Music\80762740-4636099.jpg"/>
          <p:cNvPicPr>
            <a:picLocks noChangeAspect="1" noChangeArrowheads="1"/>
          </p:cNvPicPr>
          <p:nvPr/>
        </p:nvPicPr>
        <p:blipFill>
          <a:blip r:embed="rId2"/>
          <a:srcRect/>
          <a:stretch>
            <a:fillRect/>
          </a:stretch>
        </p:blipFill>
        <p:spPr bwMode="auto">
          <a:xfrm>
            <a:off x="533401" y="1066800"/>
            <a:ext cx="3810000" cy="28388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3" name="Picture 3" descr="C:\Users\mahdi\Downloads\Music\images.jpg"/>
          <p:cNvPicPr>
            <a:picLocks noChangeAspect="1" noChangeArrowheads="1"/>
          </p:cNvPicPr>
          <p:nvPr/>
        </p:nvPicPr>
        <p:blipFill>
          <a:blip r:embed="rId3"/>
          <a:srcRect/>
          <a:stretch>
            <a:fillRect/>
          </a:stretch>
        </p:blipFill>
        <p:spPr bwMode="auto">
          <a:xfrm>
            <a:off x="4448908" y="3505200"/>
            <a:ext cx="3704492" cy="32571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itle 1"/>
          <p:cNvSpPr txBox="1">
            <a:spLocks/>
          </p:cNvSpPr>
          <p:nvPr/>
        </p:nvSpPr>
        <p:spPr>
          <a:xfrm>
            <a:off x="457200" y="4267200"/>
            <a:ext cx="8229600" cy="1524000"/>
          </a:xfrm>
          <a:prstGeom prst="rect">
            <a:avLst/>
          </a:prstGeom>
        </p:spPr>
        <p:txBody>
          <a:bodyPr vert="horz" lIns="0" rIns="0" bIns="0" anchor="b">
            <a:noAutofit/>
          </a:bodyPr>
          <a:lstStyle/>
          <a:p>
            <a:pPr marL="0" marR="0" lvl="0" indent="0" algn="r" defTabSz="914400" rtl="1" eaLnBrk="1" fontAlgn="auto" latinLnBrk="0" hangingPunct="1">
              <a:lnSpc>
                <a:spcPct val="150000"/>
              </a:lnSpc>
              <a:spcBef>
                <a:spcPct val="0"/>
              </a:spcBef>
              <a:spcAft>
                <a:spcPts val="0"/>
              </a:spcAft>
              <a:buClrTx/>
              <a:buSzTx/>
              <a:buFontTx/>
              <a:buNone/>
              <a:tabLst/>
              <a:defRPr/>
            </a:pPr>
            <a:r>
              <a:rPr kumimoji="0" lang="fa-IR"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طیور را از آب محروم کنید تا تشنه شوند. بسته به سن طیور و شرایط آب و هوایی،‌ دوره محرومیت از آب بین 30/1 تا 3 ساعت متغیر خواهد بود. </a:t>
            </a:r>
            <a:r>
              <a:rPr kumimoji="0" lang="en-US"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a:r>
            <a:br>
              <a:rPr kumimoji="0" lang="en-US"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br>
            <a:r>
              <a:rPr kumimoji="0" lang="fa-IR"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مخزن آب و آبخوری ها را تخلیه کرده و بدون استفاده از مواد ضدعفونی کننده هر یک را کاملاً‌ شسته و تمیز نمایید. </a:t>
            </a:r>
            <a:r>
              <a:rPr kumimoji="0" lang="en-US"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a:r>
            <a:br>
              <a:rPr kumimoji="0" lang="en-US"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br>
            <a:r>
              <a:rPr kumimoji="0" lang="fa-IR"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آب تمیز،‌ خنک و با کیفیت مناسب باید مورد استفاده قرار گیرد. </a:t>
            </a:r>
            <a:r>
              <a:rPr kumimoji="0" lang="en-US" sz="2000" b="0" i="0" u="none" strike="noStrike" kern="1200" cap="none" spc="0" normalizeH="0" baseline="0" noProof="0" dirty="0" smtClean="0">
                <a:ln>
                  <a:solidFill>
                    <a:schemeClr val="tx1"/>
                  </a:solidFill>
                </a:ln>
                <a:solidFill>
                  <a:schemeClr val="tx1">
                    <a:lumMod val="95000"/>
                    <a:lumOff val="5000"/>
                  </a:schemeClr>
                </a:solidFill>
                <a:effectLst/>
                <a:uLnTx/>
                <a:uFillTx/>
                <a:latin typeface="+mj-lt"/>
                <a:ea typeface="+mj-ea"/>
                <a:cs typeface="0 Compset Bold" pitchFamily="2" charset="-78"/>
              </a:rPr>
              <a:t>PH</a:t>
            </a:r>
            <a:r>
              <a:rPr kumimoji="0" lang="fa-IR"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آب باید بین 5/5 تا 5/7 باشد. </a:t>
            </a:r>
            <a:r>
              <a:rPr kumimoji="0" lang="en-US"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a:r>
            <a:br>
              <a:rPr kumimoji="0" lang="en-US"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br>
            <a:r>
              <a:rPr kumimoji="0" lang="fa-IR"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آب عاری از کلر یا سایر مواد ضد عفونی کننده یا هر نوع یون فلزی (بویژه یون آهن) باشد،‌زیرا این مواد می توانند ویروس واکسن های زنده را غیر فعال کنند. </a:t>
            </a:r>
            <a:r>
              <a:rPr kumimoji="0" lang="en-US"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t/>
            </a:r>
            <a:br>
              <a:rPr kumimoji="0" lang="en-US" sz="2000" b="0" i="0" u="none" strike="noStrike" kern="1200" cap="none" spc="0" normalizeH="0" baseline="0" noProof="0" dirty="0" smtClean="0">
                <a:ln>
                  <a:noFill/>
                </a:ln>
                <a:solidFill>
                  <a:schemeClr val="tx1">
                    <a:lumMod val="95000"/>
                    <a:lumOff val="5000"/>
                  </a:schemeClr>
                </a:solidFill>
                <a:effectLst/>
                <a:uLnTx/>
                <a:uFillTx/>
                <a:latin typeface="+mj-lt"/>
                <a:ea typeface="+mj-ea"/>
                <a:cs typeface="0 Compset Bold" pitchFamily="2" charset="-78"/>
              </a:rPr>
            </a:br>
            <a:endParaRPr kumimoji="0" lang="en-US" sz="2000" b="0" i="0" u="none" strike="noStrike" kern="1200" cap="none" spc="0" normalizeH="0" baseline="0" noProof="0" dirty="0">
              <a:ln>
                <a:noFill/>
              </a:ln>
              <a:solidFill>
                <a:schemeClr val="tx1">
                  <a:lumMod val="95000"/>
                  <a:lumOff val="5000"/>
                </a:schemeClr>
              </a:solidFill>
              <a:effectLst/>
              <a:uLnTx/>
              <a:uFillTx/>
              <a:latin typeface="+mj-lt"/>
              <a:ea typeface="+mj-ea"/>
              <a:cs typeface="0 Compset Bold" pitchFamily="2" charset="-78"/>
            </a:endParaRPr>
          </a:p>
        </p:txBody>
      </p:sp>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hdi\Downloads\Music\fb1169e0e78ff178b211b221f26cac54.jpg"/>
          <p:cNvPicPr>
            <a:picLocks noChangeAspect="1" noChangeArrowheads="1"/>
          </p:cNvPicPr>
          <p:nvPr/>
        </p:nvPicPr>
        <p:blipFill>
          <a:blip r:embed="rId2"/>
          <a:srcRect/>
          <a:stretch>
            <a:fillRect/>
          </a:stretch>
        </p:blipFill>
        <p:spPr bwMode="auto">
          <a:xfrm>
            <a:off x="2971800" y="3703637"/>
            <a:ext cx="2422525" cy="3154363"/>
          </a:xfrm>
          <a:prstGeom prst="rect">
            <a:avLst/>
          </a:prstGeom>
          <a:ln>
            <a:noFill/>
          </a:ln>
          <a:effectLst>
            <a:outerShdw blurRad="292100" dist="139700" dir="2700000" algn="tl" rotWithShape="0">
              <a:srgbClr val="333333">
                <a:alpha val="65000"/>
              </a:srgbClr>
            </a:outerShdw>
          </a:effectLst>
        </p:spPr>
      </p:pic>
      <p:pic>
        <p:nvPicPr>
          <p:cNvPr id="1027" name="Picture 3" descr="C:\Users\mahdi\Downloads\Music\16.jpg"/>
          <p:cNvPicPr>
            <a:picLocks noChangeAspect="1" noChangeArrowheads="1"/>
          </p:cNvPicPr>
          <p:nvPr/>
        </p:nvPicPr>
        <p:blipFill>
          <a:blip r:embed="rId3"/>
          <a:srcRect/>
          <a:stretch>
            <a:fillRect/>
          </a:stretch>
        </p:blipFill>
        <p:spPr bwMode="auto">
          <a:xfrm>
            <a:off x="6172200" y="533400"/>
            <a:ext cx="1847850" cy="24669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descr="C:\Users\mahdi\Downloads\Music\80817825-4901755.jpg"/>
          <p:cNvPicPr>
            <a:picLocks noChangeAspect="1" noChangeArrowheads="1"/>
          </p:cNvPicPr>
          <p:nvPr/>
        </p:nvPicPr>
        <p:blipFill>
          <a:blip r:embed="rId4"/>
          <a:srcRect/>
          <a:stretch>
            <a:fillRect/>
          </a:stretch>
        </p:blipFill>
        <p:spPr bwMode="auto">
          <a:xfrm>
            <a:off x="533400" y="990600"/>
            <a:ext cx="3152061" cy="2362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itle 1"/>
          <p:cNvSpPr txBox="1">
            <a:spLocks/>
          </p:cNvSpPr>
          <p:nvPr/>
        </p:nvSpPr>
        <p:spPr>
          <a:xfrm>
            <a:off x="533400" y="3352800"/>
            <a:ext cx="8229600" cy="1143000"/>
          </a:xfrm>
          <a:prstGeom prst="rect">
            <a:avLst/>
          </a:prstGeom>
        </p:spPr>
        <p:txBody>
          <a:bodyPr vert="horz" lIns="0" rIns="0" bIns="0" anchor="b">
            <a:noAutofit/>
          </a:bodyPr>
          <a:lstStyle/>
          <a:p>
            <a:pPr marL="0" marR="0" lvl="0" indent="0" algn="r" defTabSz="914400" rtl="1" eaLnBrk="1" fontAlgn="auto" latinLnBrk="0" hangingPunct="1">
              <a:lnSpc>
                <a:spcPct val="150000"/>
              </a:lnSpc>
              <a:spcBef>
                <a:spcPct val="0"/>
              </a:spcBef>
              <a:spcAft>
                <a:spcPts val="0"/>
              </a:spcAft>
              <a:buClrTx/>
              <a:buSzTx/>
              <a:buFontTx/>
              <a:buNone/>
              <a:tabLst/>
              <a:defRPr/>
            </a:pPr>
            <a:r>
              <a:rPr kumimoji="0" lang="fa-IR"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سه ماده را می توان جهت خنثی کردن کلر به آب اضافه کرد:‌</a:t>
            </a:r>
            <a:r>
              <a:rPr kumimoji="0" lang="en-US"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
            </a:r>
            <a:br>
              <a:rPr kumimoji="0" lang="en-US"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br>
            <a:r>
              <a:rPr kumimoji="0" lang="fa-IR"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تیوسولفات سدیم با غلظت 16 میلی گرم در لیتر،‌کلر را خنثی می کند.</a:t>
            </a:r>
            <a:r>
              <a:rPr kumimoji="0" lang="en-US"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
            </a:r>
            <a:br>
              <a:rPr kumimoji="0" lang="en-US"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br>
            <a:r>
              <a:rPr kumimoji="0" lang="fa-IR"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شیر خشک بدون چربی با غلظت 5/2 گرم در لیتر،‌ در این مورد باید مطمئن شد که قبل از افزودن واکسن،‌شیر خشک کاملاً‌ در آب حل شده باشد. </a:t>
            </a:r>
            <a:r>
              <a:rPr kumimoji="0" lang="en-US"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
            </a:r>
            <a:br>
              <a:rPr kumimoji="0" lang="en-US"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br>
            <a:r>
              <a:rPr kumimoji="0" lang="fa-IR"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قرص سوامیون محصول شرکت </a:t>
            </a:r>
            <a:r>
              <a:rPr kumimoji="0" lang="en-US"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CEVA</a:t>
            </a:r>
            <a:r>
              <a:rPr kumimoji="0" lang="fa-IR"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 (به ازاء هر 100 لیتر آب واکسن یک قرص استفاده شود). </a:t>
            </a:r>
            <a:r>
              <a:rPr kumimoji="0" lang="en-US"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t/>
            </a:r>
            <a:br>
              <a:rPr kumimoji="0" lang="en-US" sz="1800" b="0" i="0" u="none" strike="noStrike" kern="1200" cap="none" spc="0" normalizeH="0" baseline="0" noProof="0" smtClean="0">
                <a:ln>
                  <a:noFill/>
                </a:ln>
                <a:solidFill>
                  <a:schemeClr val="tx1">
                    <a:lumMod val="95000"/>
                    <a:lumOff val="5000"/>
                  </a:schemeClr>
                </a:solidFill>
                <a:effectLst/>
                <a:uLnTx/>
                <a:uFillTx/>
                <a:latin typeface="+mj-lt"/>
                <a:ea typeface="+mj-ea"/>
                <a:cs typeface="0 Compset Bold" pitchFamily="2" charset="-78"/>
              </a:rPr>
            </a:br>
            <a:endParaRPr kumimoji="0" lang="en-US" sz="1800" b="0" i="0" u="none" strike="noStrike" kern="1200" cap="none" spc="0" normalizeH="0" baseline="0" noProof="0" dirty="0">
              <a:ln>
                <a:noFill/>
              </a:ln>
              <a:solidFill>
                <a:schemeClr val="tx1">
                  <a:lumMod val="95000"/>
                  <a:lumOff val="5000"/>
                </a:schemeClr>
              </a:solidFill>
              <a:effectLst/>
              <a:uLnTx/>
              <a:uFillTx/>
              <a:latin typeface="+mj-lt"/>
              <a:ea typeface="+mj-ea"/>
              <a:cs typeface="0 Compset Bold" pitchFamily="2" charset="-78"/>
            </a:endParaRPr>
          </a:p>
        </p:txBody>
      </p:sp>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mahdi\Downloads\Music\images1.jpg"/>
          <p:cNvPicPr>
            <a:picLocks noChangeAspect="1" noChangeArrowheads="1"/>
          </p:cNvPicPr>
          <p:nvPr/>
        </p:nvPicPr>
        <p:blipFill>
          <a:blip r:embed="rId2"/>
          <a:srcRect/>
          <a:stretch>
            <a:fillRect/>
          </a:stretch>
        </p:blipFill>
        <p:spPr bwMode="auto">
          <a:xfrm>
            <a:off x="5486400" y="2133600"/>
            <a:ext cx="3114524" cy="3924300"/>
          </a:xfrm>
          <a:prstGeom prst="rect">
            <a:avLst/>
          </a:prstGeom>
          <a:noFill/>
        </p:spPr>
      </p:pic>
      <p:pic>
        <p:nvPicPr>
          <p:cNvPr id="5" name="Picture 3" descr="C:\Users\mahdi\Downloads\Music\Spray_vaccination.jpg"/>
          <p:cNvPicPr>
            <a:picLocks noChangeAspect="1" noChangeArrowheads="1"/>
          </p:cNvPicPr>
          <p:nvPr/>
        </p:nvPicPr>
        <p:blipFill>
          <a:blip r:embed="rId3"/>
          <a:srcRect/>
          <a:stretch>
            <a:fillRect/>
          </a:stretch>
        </p:blipFill>
        <p:spPr bwMode="auto">
          <a:xfrm rot="20545567">
            <a:off x="703933" y="1338740"/>
            <a:ext cx="4478488" cy="29367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Content Placeholder 2"/>
          <p:cNvSpPr txBox="1">
            <a:spLocks/>
          </p:cNvSpPr>
          <p:nvPr/>
        </p:nvSpPr>
        <p:spPr>
          <a:xfrm>
            <a:off x="609600" y="2209800"/>
            <a:ext cx="7315200" cy="1752600"/>
          </a:xfrm>
          <a:prstGeom prst="rect">
            <a:avLst/>
          </a:prstGeom>
        </p:spPr>
        <p:txBody>
          <a:bodyPr vert="horz" lIns="0" rIns="0" bIns="0"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rPr>
              <a:t>واکسیناسیون به طریق افشان (اسپری)</a:t>
            </a:r>
            <a:endParaRPr kumimoji="0" lang="en-US" sz="6600" b="1" i="0" u="none" strike="noStrike" kern="1200" cap="none" spc="0" normalizeH="0" baseline="0" noProof="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mahdi\Downloads\Music\130620142035.jpg"/>
          <p:cNvPicPr>
            <a:picLocks noChangeAspect="1" noChangeArrowheads="1"/>
          </p:cNvPicPr>
          <p:nvPr/>
        </p:nvPicPr>
        <p:blipFill>
          <a:blip r:embed="rId2" cstate="print"/>
          <a:srcRect/>
          <a:stretch>
            <a:fillRect/>
          </a:stretch>
        </p:blipFill>
        <p:spPr bwMode="auto">
          <a:xfrm>
            <a:off x="304800" y="914400"/>
            <a:ext cx="3276646" cy="43697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171" name="Picture 3" descr="C:\Users\mahdi\Downloads\Music\130620142034.jpg"/>
          <p:cNvPicPr>
            <a:picLocks noChangeAspect="1" noChangeArrowheads="1"/>
          </p:cNvPicPr>
          <p:nvPr/>
        </p:nvPicPr>
        <p:blipFill>
          <a:blip r:embed="rId3" cstate="print"/>
          <a:srcRect/>
          <a:stretch>
            <a:fillRect/>
          </a:stretch>
        </p:blipFill>
        <p:spPr bwMode="auto">
          <a:xfrm>
            <a:off x="3733800" y="4115352"/>
            <a:ext cx="3657600" cy="2742648"/>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3886200" y="990600"/>
            <a:ext cx="4800600" cy="3048000"/>
          </a:xfrm>
          <a:prstGeom prst="rect">
            <a:avLst/>
          </a:prstGeom>
        </p:spPr>
        <p:txBody>
          <a:bodyPr vert="horz" lIns="0" rIns="0" bIns="0" anchor="b">
            <a:noAutofit/>
          </a:bodyPr>
          <a:lstStyle/>
          <a:p>
            <a:pPr marL="0" marR="0" lvl="0" indent="0" algn="r" defTabSz="914400" rtl="1" eaLnBrk="1" fontAlgn="auto" latinLnBrk="0" hangingPunct="1">
              <a:lnSpc>
                <a:spcPct val="150000"/>
              </a:lnSpc>
              <a:spcBef>
                <a:spcPct val="0"/>
              </a:spcBef>
              <a:spcAft>
                <a:spcPts val="0"/>
              </a:spcAft>
              <a:buClrTx/>
              <a:buSzTx/>
              <a:buFontTx/>
              <a:buNone/>
              <a:tabLst/>
              <a:defRPr/>
            </a:pPr>
            <a:r>
              <a:rPr kumimoji="0" lang="fa-IR" b="0" i="0" u="none" strike="noStrike" kern="1200" cap="none" spc="0" normalizeH="0" baseline="0" noProof="0" dirty="0" smtClean="0">
                <a:ln>
                  <a:solidFill>
                    <a:schemeClr val="tx1"/>
                  </a:solidFill>
                </a:ln>
                <a:solidFill>
                  <a:schemeClr val="tx1">
                    <a:lumMod val="95000"/>
                    <a:lumOff val="5000"/>
                  </a:schemeClr>
                </a:solidFill>
                <a:effectLst/>
                <a:uLnTx/>
                <a:uFillTx/>
                <a:latin typeface="+mj-lt"/>
                <a:ea typeface="+mj-ea"/>
                <a:cs typeface="0 Compset Bold" pitchFamily="2" charset="-78"/>
              </a:rPr>
              <a:t>افشانیدن (اسپری کردن) یکی از مؤثرترین و متداول ترین روش های واکسیناسیون علیه بیماری های نیوکاسل و برونشیت عفونی است. این روش خصوصاً‌برای اولین واکسیناسیون علیه بیماری نیوکاسل مناسب است. زیرا مرحله اول پاسخ ایمنی شامل واکنش موضعی غده </a:t>
            </a:r>
            <a:r>
              <a:rPr kumimoji="0" lang="en-US" b="0" i="0" u="none" strike="noStrike" kern="1200" cap="none" spc="0" normalizeH="0" baseline="0" noProof="0" dirty="0" err="1" smtClean="0">
                <a:ln>
                  <a:solidFill>
                    <a:schemeClr val="tx1"/>
                  </a:solidFill>
                </a:ln>
                <a:solidFill>
                  <a:schemeClr val="tx1">
                    <a:lumMod val="95000"/>
                    <a:lumOff val="5000"/>
                  </a:schemeClr>
                </a:solidFill>
                <a:effectLst/>
                <a:uLnTx/>
                <a:uFillTx/>
                <a:latin typeface="+mj-lt"/>
                <a:ea typeface="+mj-ea"/>
                <a:cs typeface="0 Compset Bold" pitchFamily="2" charset="-78"/>
              </a:rPr>
              <a:t>Harderian</a:t>
            </a:r>
            <a:r>
              <a:rPr kumimoji="0" lang="fa-IR" b="0" i="0" u="none" strike="noStrike" kern="1200" cap="none" spc="0" normalizeH="0" baseline="0" noProof="0" dirty="0" smtClean="0">
                <a:ln>
                  <a:solidFill>
                    <a:schemeClr val="tx1"/>
                  </a:solidFill>
                </a:ln>
                <a:solidFill>
                  <a:schemeClr val="tx1">
                    <a:lumMod val="95000"/>
                    <a:lumOff val="5000"/>
                  </a:schemeClr>
                </a:solidFill>
                <a:effectLst/>
                <a:uLnTx/>
                <a:uFillTx/>
                <a:latin typeface="+mj-lt"/>
                <a:ea typeface="+mj-ea"/>
                <a:cs typeface="0 Compset Bold" pitchFamily="2" charset="-78"/>
              </a:rPr>
              <a:t> در چشم و واکنش مخاط دستگاه تنفسی فوقانی است. این روش جهت واکسیناسیون علیه بیماری برونشیت عفونی نیز مناسب است اما در خصوص بیماری گامبورو مناسب نمی باشد.</a:t>
            </a:r>
            <a:r>
              <a:rPr kumimoji="0" lang="en-US" b="0" i="0" u="none" strike="noStrike" kern="1200" cap="none" spc="0" normalizeH="0" baseline="0" noProof="0" dirty="0" smtClean="0">
                <a:ln>
                  <a:solidFill>
                    <a:schemeClr val="tx1"/>
                  </a:solidFill>
                </a:ln>
                <a:solidFill>
                  <a:schemeClr val="tx1">
                    <a:lumMod val="95000"/>
                    <a:lumOff val="5000"/>
                  </a:schemeClr>
                </a:solidFill>
                <a:effectLst/>
                <a:uLnTx/>
                <a:uFillTx/>
                <a:latin typeface="+mj-lt"/>
                <a:ea typeface="+mj-ea"/>
                <a:cs typeface="0 Compset Bold" pitchFamily="2" charset="-78"/>
              </a:rPr>
              <a:t/>
            </a:r>
            <a:br>
              <a:rPr kumimoji="0" lang="en-US" b="0" i="0" u="none" strike="noStrike" kern="1200" cap="none" spc="0" normalizeH="0" baseline="0" noProof="0" dirty="0" smtClean="0">
                <a:ln>
                  <a:solidFill>
                    <a:schemeClr val="tx1"/>
                  </a:solidFill>
                </a:ln>
                <a:solidFill>
                  <a:schemeClr val="tx1">
                    <a:lumMod val="95000"/>
                    <a:lumOff val="5000"/>
                  </a:schemeClr>
                </a:solidFill>
                <a:effectLst/>
                <a:uLnTx/>
                <a:uFillTx/>
                <a:latin typeface="+mj-lt"/>
                <a:ea typeface="+mj-ea"/>
                <a:cs typeface="0 Compset Bold" pitchFamily="2" charset="-78"/>
              </a:rPr>
            </a:br>
            <a:endParaRPr kumimoji="0" lang="en-US" b="0" i="0" u="none" strike="noStrike" kern="1200" cap="none" spc="0" normalizeH="0" baseline="0" noProof="0" dirty="0">
              <a:ln>
                <a:solidFill>
                  <a:schemeClr val="tx1"/>
                </a:solidFill>
              </a:ln>
              <a:solidFill>
                <a:schemeClr val="tx1">
                  <a:lumMod val="95000"/>
                  <a:lumOff val="5000"/>
                </a:schemeClr>
              </a:solidFill>
              <a:effectLst/>
              <a:uLnTx/>
              <a:uFillTx/>
              <a:latin typeface="+mj-lt"/>
              <a:ea typeface="+mj-ea"/>
              <a:cs typeface="0 Compset Bold" pitchFamily="2" charset="-78"/>
            </a:endParaRPr>
          </a:p>
        </p:txBody>
      </p:sp>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mahdi\Downloads\Music\images3.jpg"/>
          <p:cNvPicPr>
            <a:picLocks noChangeAspect="1" noChangeArrowheads="1"/>
          </p:cNvPicPr>
          <p:nvPr/>
        </p:nvPicPr>
        <p:blipFill>
          <a:blip r:embed="rId2"/>
          <a:srcRect/>
          <a:stretch>
            <a:fillRect/>
          </a:stretch>
        </p:blipFill>
        <p:spPr bwMode="auto">
          <a:xfrm>
            <a:off x="4191000" y="685800"/>
            <a:ext cx="4662487" cy="35355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195" name="Picture 3" descr="C:\Users\mahdi\Downloads\Music\images12.jpg"/>
          <p:cNvPicPr>
            <a:picLocks noChangeAspect="1" noChangeArrowheads="1"/>
          </p:cNvPicPr>
          <p:nvPr/>
        </p:nvPicPr>
        <p:blipFill>
          <a:blip r:embed="rId3"/>
          <a:srcRect/>
          <a:stretch>
            <a:fillRect/>
          </a:stretch>
        </p:blipFill>
        <p:spPr bwMode="auto">
          <a:xfrm>
            <a:off x="381001" y="3206496"/>
            <a:ext cx="5029200" cy="33467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ontent Placeholder 2"/>
          <p:cNvSpPr txBox="1">
            <a:spLocks/>
          </p:cNvSpPr>
          <p:nvPr/>
        </p:nvSpPr>
        <p:spPr>
          <a:xfrm>
            <a:off x="533400" y="2743200"/>
            <a:ext cx="8229600" cy="1143000"/>
          </a:xfrm>
          <a:prstGeom prst="rect">
            <a:avLst/>
          </a:prstGeom>
        </p:spPr>
        <p:txBody>
          <a:bodyPr vert="horz" lIns="0" rIns="0" bIns="0" anchor="b">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50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rPr>
              <a:t>واکسیناسیون داخل چشمی</a:t>
            </a:r>
            <a:endParaRPr kumimoji="0" lang="en-US" sz="5000" b="1" i="0" u="none" strike="noStrike" kern="1200" cap="none" spc="0" normalizeH="0" baseline="0" noProof="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0 Bardiya Bold" pitchFamily="2"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324</TotalTime>
  <Words>347</Words>
  <Application>Microsoft Office PowerPoint</Application>
  <PresentationFormat>On-screen Show (4:3)</PresentationFormat>
  <Paragraphs>37</Paragraphs>
  <Slides>20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_PDMS_Saleem_QuranFont</vt:lpstr>
      <vt:lpstr>0 Bardiya</vt:lpstr>
      <vt:lpstr>0 Bardiya Bold</vt:lpstr>
      <vt:lpstr>0 Compset Bold</vt:lpstr>
      <vt:lpstr>Calibri</vt:lpstr>
      <vt:lpstr>Constantia</vt:lpstr>
      <vt:lpstr>Traditional Arabic</vt:lpstr>
      <vt:lpstr>Wingdings 2</vt:lpstr>
      <vt:lpstr>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روش کار  از یک مایع رقیق کننده استریل جهت آماده سازی واکسن استفاده شود.  پرنده را طوری نگهدارید که سر آن به یک طرف خم شده باشد تا دسترسی به یک پشم راحت باشد.  ظرف پلاستیکی حادی واکسن را به صورت عمودی نگه داشته و به آرامی طرفین ظرف را فشار داده ، تا یک قطره واکسن به داخل چشم چکانیده شود.  قبل از رها کردن پرنده از جذب کامل واکسن در چشم مطمئن شوید. معمولاً یک واکنش خود بخودی وجود دارد که به محض ریخته شدن قطره واکسن بر روی چشم موجب پخش شدن آن بر روی سطح چشم می‌شود.   </vt:lpstr>
      <vt:lpstr>PowerPoint Presentation</vt:lpstr>
      <vt:lpstr>واکسیناسیون از طریق تزریق (تزریق زیر جلدی و داخل عضلاتی) ساده ترین و متداولترین روش تجویز واکسن کشته است. این روش در واکسیناسیون انفرادی با واکسن‌های غیر فعال مورد استفاده قرار می‌گیرد.</vt:lpstr>
      <vt:lpstr>PowerPoint Presentation</vt:lpstr>
      <vt:lpstr>PowerPoint Presentation</vt:lpstr>
      <vt:lpstr>  </vt:lpstr>
      <vt:lpstr>PowerPoint Presentation</vt:lpstr>
      <vt:lpstr>PowerPoint Presentation</vt:lpstr>
      <vt:lpstr>PowerPoint Presentation</vt:lpstr>
      <vt:lpstr>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mohammad</dc:creator>
  <cp:lastModifiedBy>Bahrami</cp:lastModifiedBy>
  <cp:revision>29</cp:revision>
  <dcterms:created xsi:type="dcterms:W3CDTF">2006-08-16T00:00:00Z</dcterms:created>
  <dcterms:modified xsi:type="dcterms:W3CDTF">2020-04-10T07:58:13Z</dcterms:modified>
</cp:coreProperties>
</file>