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257" r:id="rId7"/>
    <p:sldId id="258"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664" y="2861731"/>
            <a:ext cx="8572500" cy="1646302"/>
          </a:xfrm>
        </p:spPr>
        <p:txBody>
          <a:bodyPr/>
          <a:lstStyle/>
          <a:p>
            <a:pPr algn="ctr"/>
            <a:r>
              <a:rPr lang="fa-IR" dirty="0" smtClean="0">
                <a:cs typeface="B Titr" panose="00000700000000000000" pitchFamily="2" charset="-78"/>
              </a:rPr>
              <a:t>آموزش مقدماتی </a:t>
            </a:r>
            <a:r>
              <a:rPr lang="en-US" dirty="0" smtClean="0">
                <a:solidFill>
                  <a:srgbClr val="FF0000"/>
                </a:solidFill>
                <a:cs typeface="B Titr" panose="00000700000000000000" pitchFamily="2" charset="-78"/>
              </a:rPr>
              <a:t>G.P.S</a:t>
            </a:r>
            <a:r>
              <a:rPr lang="fa-IR" dirty="0" smtClean="0">
                <a:cs typeface="B Titr" panose="00000700000000000000" pitchFamily="2" charset="-78"/>
              </a:rPr>
              <a:t/>
            </a:r>
            <a:br>
              <a:rPr lang="fa-IR" dirty="0" smtClean="0">
                <a:cs typeface="B Titr" panose="00000700000000000000" pitchFamily="2" charset="-78"/>
              </a:rPr>
            </a:br>
            <a:r>
              <a:rPr lang="fa-IR" dirty="0" smtClean="0">
                <a:cs typeface="B Titr" panose="00000700000000000000" pitchFamily="2" charset="-78"/>
              </a:rPr>
              <a:t/>
            </a:r>
            <a:br>
              <a:rPr lang="fa-IR" dirty="0" smtClean="0">
                <a:cs typeface="B Titr" panose="00000700000000000000" pitchFamily="2" charset="-78"/>
              </a:rPr>
            </a:br>
            <a:r>
              <a:rPr lang="en-US" dirty="0" err="1" smtClean="0">
                <a:solidFill>
                  <a:srgbClr val="FF0000"/>
                </a:solidFill>
                <a:cs typeface="B Titr" panose="00000700000000000000" pitchFamily="2" charset="-78"/>
              </a:rPr>
              <a:t>G</a:t>
            </a:r>
            <a:r>
              <a:rPr lang="en-US" dirty="0" err="1" smtClean="0">
                <a:cs typeface="B Titr" panose="00000700000000000000" pitchFamily="2" charset="-78"/>
              </a:rPr>
              <a:t>lobal.</a:t>
            </a:r>
            <a:r>
              <a:rPr lang="en-US" dirty="0" err="1" smtClean="0">
                <a:solidFill>
                  <a:srgbClr val="FF0000"/>
                </a:solidFill>
                <a:cs typeface="B Titr" panose="00000700000000000000" pitchFamily="2" charset="-78"/>
              </a:rPr>
              <a:t>P</a:t>
            </a:r>
            <a:r>
              <a:rPr lang="en-US" dirty="0" err="1" smtClean="0">
                <a:cs typeface="B Titr" panose="00000700000000000000" pitchFamily="2" charset="-78"/>
              </a:rPr>
              <a:t>ositioning</a:t>
            </a:r>
            <a:r>
              <a:rPr lang="en-US" dirty="0" err="1">
                <a:cs typeface="B Titr" panose="00000700000000000000" pitchFamily="2" charset="-78"/>
              </a:rPr>
              <a:t>.</a:t>
            </a:r>
            <a:r>
              <a:rPr lang="en-US" dirty="0" err="1" smtClean="0">
                <a:solidFill>
                  <a:srgbClr val="FF0000"/>
                </a:solidFill>
                <a:cs typeface="B Titr" panose="00000700000000000000" pitchFamily="2" charset="-78"/>
              </a:rPr>
              <a:t>S</a:t>
            </a:r>
            <a:r>
              <a:rPr lang="en-US" dirty="0" err="1" smtClean="0">
                <a:cs typeface="B Titr" panose="00000700000000000000" pitchFamily="2" charset="-78"/>
              </a:rPr>
              <a:t>ystem</a:t>
            </a:r>
            <a:endParaRPr lang="fa-IR" dirty="0">
              <a:cs typeface="B Titr" panose="00000700000000000000" pitchFamily="2" charset="-78"/>
            </a:endParaRPr>
          </a:p>
        </p:txBody>
      </p:sp>
    </p:spTree>
    <p:extLst>
      <p:ext uri="{BB962C8B-B14F-4D97-AF65-F5344CB8AC3E}">
        <p14:creationId xmlns:p14="http://schemas.microsoft.com/office/powerpoint/2010/main" val="85149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58121" y="2784549"/>
            <a:ext cx="8596668" cy="1320800"/>
          </a:xfrm>
        </p:spPr>
        <p:txBody>
          <a:bodyPr/>
          <a:lstStyle/>
          <a:p>
            <a:pPr algn="ctr"/>
            <a:r>
              <a:rPr lang="fa-IR" b="1" dirty="0" smtClean="0">
                <a:solidFill>
                  <a:srgbClr val="FF0000"/>
                </a:solidFill>
                <a:cs typeface="B Titr" panose="00000700000000000000" pitchFamily="2" charset="-78"/>
              </a:rPr>
              <a:t>مدیریت نقاط ذخیره شده</a:t>
            </a:r>
            <a:endParaRPr lang="fa-IR" b="1" dirty="0">
              <a:solidFill>
                <a:srgbClr val="FF0000"/>
              </a:solidFill>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495660"/>
            <a:ext cx="1524000" cy="228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321" y="495660"/>
            <a:ext cx="1524000" cy="2286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718" y="535602"/>
            <a:ext cx="1524000" cy="22860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546" y="495660"/>
            <a:ext cx="1524000" cy="2286000"/>
          </a:xfrm>
          <a:prstGeom prst="rect">
            <a:avLst/>
          </a:prstGeom>
        </p:spPr>
      </p:pic>
      <p:sp>
        <p:nvSpPr>
          <p:cNvPr id="27" name="Explosion 1 26"/>
          <p:cNvSpPr/>
          <p:nvPr/>
        </p:nvSpPr>
        <p:spPr>
          <a:xfrm>
            <a:off x="1364112" y="2057400"/>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30" name="Explosion 1 29"/>
          <p:cNvSpPr/>
          <p:nvPr/>
        </p:nvSpPr>
        <p:spPr>
          <a:xfrm>
            <a:off x="4066834" y="182614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31" name="Explosion 1 30"/>
          <p:cNvSpPr/>
          <p:nvPr/>
        </p:nvSpPr>
        <p:spPr>
          <a:xfrm>
            <a:off x="5931842" y="1442494"/>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32" name="Explosion 1 31"/>
          <p:cNvSpPr/>
          <p:nvPr/>
        </p:nvSpPr>
        <p:spPr>
          <a:xfrm>
            <a:off x="8003903" y="654628"/>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10" name="Rectangle 9"/>
          <p:cNvSpPr/>
          <p:nvPr/>
        </p:nvSpPr>
        <p:spPr>
          <a:xfrm>
            <a:off x="1144501" y="3301956"/>
            <a:ext cx="8267007" cy="1938992"/>
          </a:xfrm>
          <a:prstGeom prst="rect">
            <a:avLst/>
          </a:prstGeom>
        </p:spPr>
        <p:txBody>
          <a:bodyPr wrap="none">
            <a:spAutoFit/>
          </a:bodyPr>
          <a:lstStyle/>
          <a:p>
            <a:pPr algn="r" rtl="1">
              <a:lnSpc>
                <a:spcPct val="150000"/>
              </a:lnSpc>
            </a:pPr>
            <a:r>
              <a:rPr lang="fa-IR" sz="1600" dirty="0" smtClean="0">
                <a:cs typeface="B Nazanin" panose="00000400000000000000" pitchFamily="2" charset="-78"/>
              </a:rPr>
              <a:t>1-با </a:t>
            </a:r>
            <a:r>
              <a:rPr lang="fa-IR" sz="1600" dirty="0">
                <a:cs typeface="B Nazanin" panose="00000400000000000000" pitchFamily="2" charset="-78"/>
              </a:rPr>
              <a:t>زدن دکمه </a:t>
            </a:r>
            <a:r>
              <a:rPr lang="en-US" sz="1600" dirty="0">
                <a:cs typeface="B Nazanin" panose="00000400000000000000" pitchFamily="2" charset="-78"/>
              </a:rPr>
              <a:t>QUIT</a:t>
            </a:r>
            <a:r>
              <a:rPr lang="fa-IR" sz="1600" dirty="0">
                <a:cs typeface="B Nazanin" panose="00000400000000000000" pitchFamily="2" charset="-78"/>
              </a:rPr>
              <a:t> گزینه </a:t>
            </a:r>
            <a:r>
              <a:rPr lang="en-US" sz="1600" dirty="0">
                <a:cs typeface="B Nazanin" panose="00000400000000000000" pitchFamily="2" charset="-78"/>
              </a:rPr>
              <a:t>Main Menu</a:t>
            </a:r>
            <a:r>
              <a:rPr lang="fa-IR" sz="1600" dirty="0">
                <a:cs typeface="B Nazanin" panose="00000400000000000000" pitchFamily="2" charset="-78"/>
              </a:rPr>
              <a:t> را انتخاب می‌کنیم.(</a:t>
            </a:r>
            <a:r>
              <a:rPr lang="fa-IR" sz="1600" b="1" dirty="0">
                <a:cs typeface="B Nazanin" panose="00000400000000000000" pitchFamily="2" charset="-78"/>
              </a:rPr>
              <a:t>شماره 1</a:t>
            </a:r>
            <a:r>
              <a:rPr lang="fa-IR" sz="1600" b="1" dirty="0" smtClean="0">
                <a:cs typeface="B Nazanin" panose="00000400000000000000" pitchFamily="2" charset="-78"/>
              </a:rPr>
              <a:t>)</a:t>
            </a:r>
          </a:p>
          <a:p>
            <a:pPr algn="r" rtl="1">
              <a:lnSpc>
                <a:spcPct val="150000"/>
              </a:lnSpc>
            </a:pPr>
            <a:r>
              <a:rPr lang="fa-IR" sz="1600" dirty="0" smtClean="0">
                <a:cs typeface="B Nazanin" panose="00000400000000000000" pitchFamily="2" charset="-78"/>
              </a:rPr>
              <a:t>2-جهت مشاهده نقاط ذخیره شده گزینه </a:t>
            </a:r>
            <a:r>
              <a:rPr lang="en-US" sz="1600" dirty="0" smtClean="0">
                <a:cs typeface="B Nazanin" panose="00000400000000000000" pitchFamily="2" charset="-78"/>
              </a:rPr>
              <a:t>Waypoint Manager</a:t>
            </a:r>
            <a:r>
              <a:rPr lang="fa-IR" sz="1600" dirty="0" smtClean="0">
                <a:cs typeface="B Nazanin" panose="00000400000000000000" pitchFamily="2" charset="-78"/>
              </a:rPr>
              <a:t> را انتخاب می‌کنیم.(شماره 2)</a:t>
            </a:r>
          </a:p>
          <a:p>
            <a:pPr algn="r" rtl="1">
              <a:lnSpc>
                <a:spcPct val="150000"/>
              </a:lnSpc>
            </a:pPr>
            <a:r>
              <a:rPr lang="fa-IR" sz="1600" dirty="0" smtClean="0">
                <a:cs typeface="B Nazanin" panose="00000400000000000000" pitchFamily="2" charset="-78"/>
              </a:rPr>
              <a:t>3-لیست نقاط ذخیره شده (شماره 3)</a:t>
            </a:r>
          </a:p>
          <a:p>
            <a:pPr algn="r" rtl="1">
              <a:lnSpc>
                <a:spcPct val="150000"/>
              </a:lnSpc>
            </a:pPr>
            <a:r>
              <a:rPr lang="fa-IR" sz="1600" dirty="0" smtClean="0">
                <a:cs typeface="B Nazanin" panose="00000400000000000000" pitchFamily="2" charset="-78"/>
              </a:rPr>
              <a:t>4- در صورت انتخاب هر کدام از نقاط اطلاعات آن (شماره 4) نمایش داده می شود.</a:t>
            </a:r>
          </a:p>
          <a:p>
            <a:pPr algn="r" rtl="1">
              <a:lnSpc>
                <a:spcPct val="150000"/>
              </a:lnSpc>
            </a:pPr>
            <a:r>
              <a:rPr lang="fa-IR" sz="1600" b="1" dirty="0" smtClean="0">
                <a:solidFill>
                  <a:srgbClr val="FF0000"/>
                </a:solidFill>
                <a:cs typeface="B Nazanin" panose="00000400000000000000" pitchFamily="2" charset="-78"/>
              </a:rPr>
              <a:t>( جهت مشاهده نقطه روی نقشه از گزینه </a:t>
            </a:r>
            <a:r>
              <a:rPr lang="en-US" sz="1600" b="1" dirty="0" smtClean="0">
                <a:solidFill>
                  <a:srgbClr val="FF0000"/>
                </a:solidFill>
                <a:cs typeface="B Nazanin" panose="00000400000000000000" pitchFamily="2" charset="-78"/>
              </a:rPr>
              <a:t>Map</a:t>
            </a:r>
            <a:r>
              <a:rPr lang="fa-IR" sz="1600" b="1" dirty="0" smtClean="0">
                <a:solidFill>
                  <a:srgbClr val="FF0000"/>
                </a:solidFill>
                <a:cs typeface="B Nazanin" panose="00000400000000000000" pitchFamily="2" charset="-78"/>
              </a:rPr>
              <a:t> و جهت حرکت بسمت نقطه ذخیره شده از گزینه </a:t>
            </a:r>
            <a:r>
              <a:rPr lang="en-US" sz="1600" b="1" dirty="0" smtClean="0">
                <a:solidFill>
                  <a:srgbClr val="FF0000"/>
                </a:solidFill>
                <a:cs typeface="B Nazanin" panose="00000400000000000000" pitchFamily="2" charset="-78"/>
              </a:rPr>
              <a:t>Go</a:t>
            </a:r>
            <a:r>
              <a:rPr lang="fa-IR" sz="1600" b="1" dirty="0" smtClean="0">
                <a:solidFill>
                  <a:srgbClr val="FF0000"/>
                </a:solidFill>
                <a:cs typeface="B Nazanin" panose="00000400000000000000" pitchFamily="2" charset="-78"/>
              </a:rPr>
              <a:t> استفاده می‌کنیم</a:t>
            </a:r>
            <a:r>
              <a:rPr lang="fa-IR" sz="1600" dirty="0" smtClean="0">
                <a:cs typeface="B Nazanin" panose="00000400000000000000" pitchFamily="2" charset="-78"/>
              </a:rPr>
              <a:t>.</a:t>
            </a:r>
            <a:r>
              <a:rPr lang="fa-IR" sz="1600" dirty="0" smtClean="0">
                <a:solidFill>
                  <a:srgbClr val="FF0000"/>
                </a:solidFill>
                <a:cs typeface="B Nazanin" panose="00000400000000000000" pitchFamily="2" charset="-78"/>
              </a:rPr>
              <a:t>)</a:t>
            </a:r>
            <a:endParaRPr lang="fa-IR" sz="16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210740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546" y="495660"/>
            <a:ext cx="1524000" cy="2286000"/>
          </a:xfrm>
          <a:prstGeom prst="rect">
            <a:avLst/>
          </a:prstGeom>
        </p:spPr>
      </p:pic>
      <p:sp>
        <p:nvSpPr>
          <p:cNvPr id="5" name="Explosion 1 4"/>
          <p:cNvSpPr/>
          <p:nvPr/>
        </p:nvSpPr>
        <p:spPr>
          <a:xfrm>
            <a:off x="1364112" y="2057400"/>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09" y="538706"/>
            <a:ext cx="152400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189" y="538706"/>
            <a:ext cx="1524000"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9837" y="538706"/>
            <a:ext cx="1524000" cy="2286000"/>
          </a:xfrm>
          <a:prstGeom prst="rect">
            <a:avLst/>
          </a:prstGeom>
        </p:spPr>
      </p:pic>
      <p:sp>
        <p:nvSpPr>
          <p:cNvPr id="9" name="Explosion 1 8"/>
          <p:cNvSpPr/>
          <p:nvPr/>
        </p:nvSpPr>
        <p:spPr>
          <a:xfrm>
            <a:off x="3781730" y="202164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10" name="Explosion 1 9"/>
          <p:cNvSpPr/>
          <p:nvPr/>
        </p:nvSpPr>
        <p:spPr>
          <a:xfrm>
            <a:off x="5465058" y="2057400"/>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11" name="Explosion 1 10"/>
          <p:cNvSpPr/>
          <p:nvPr/>
        </p:nvSpPr>
        <p:spPr>
          <a:xfrm>
            <a:off x="8403587" y="1298053"/>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12" name="Title 1"/>
          <p:cNvSpPr>
            <a:spLocks noGrp="1"/>
          </p:cNvSpPr>
          <p:nvPr>
            <p:ph type="title"/>
          </p:nvPr>
        </p:nvSpPr>
        <p:spPr>
          <a:xfrm rot="16200000">
            <a:off x="-3339415" y="2493604"/>
            <a:ext cx="8596668" cy="1320800"/>
          </a:xfrm>
        </p:spPr>
        <p:txBody>
          <a:bodyPr/>
          <a:lstStyle/>
          <a:p>
            <a:pPr algn="ctr"/>
            <a:r>
              <a:rPr lang="fa-IR" b="1" dirty="0" smtClean="0">
                <a:solidFill>
                  <a:srgbClr val="FF0000"/>
                </a:solidFill>
                <a:cs typeface="B Titr" panose="00000700000000000000" pitchFamily="2" charset="-78"/>
              </a:rPr>
              <a:t>تنظیمات برداشت محدوده(</a:t>
            </a:r>
            <a:r>
              <a:rPr lang="en-US" b="1" dirty="0" smtClean="0">
                <a:solidFill>
                  <a:srgbClr val="FF0000"/>
                </a:solidFill>
                <a:cs typeface="B Titr" panose="00000700000000000000" pitchFamily="2" charset="-78"/>
              </a:rPr>
              <a:t>Track</a:t>
            </a:r>
            <a:r>
              <a:rPr lang="fa-IR" b="1" dirty="0" smtClean="0">
                <a:solidFill>
                  <a:srgbClr val="FF0000"/>
                </a:solidFill>
                <a:cs typeface="B Titr" panose="00000700000000000000" pitchFamily="2" charset="-78"/>
              </a:rPr>
              <a:t>)</a:t>
            </a:r>
            <a:endParaRPr lang="fa-IR" b="1" dirty="0">
              <a:solidFill>
                <a:srgbClr val="FF0000"/>
              </a:solidFill>
              <a:cs typeface="B Titr" panose="00000700000000000000" pitchFamily="2" charset="-78"/>
            </a:endParaRPr>
          </a:p>
        </p:txBody>
      </p:sp>
      <p:sp>
        <p:nvSpPr>
          <p:cNvPr id="13" name="Rectangle 12"/>
          <p:cNvSpPr/>
          <p:nvPr/>
        </p:nvSpPr>
        <p:spPr>
          <a:xfrm>
            <a:off x="584852" y="2959056"/>
            <a:ext cx="9538444" cy="3785652"/>
          </a:xfrm>
          <a:prstGeom prst="rect">
            <a:avLst/>
          </a:prstGeom>
        </p:spPr>
        <p:txBody>
          <a:bodyPr wrap="none">
            <a:spAutoFit/>
          </a:bodyPr>
          <a:lstStyle/>
          <a:p>
            <a:pPr algn="r" rtl="1">
              <a:lnSpc>
                <a:spcPct val="150000"/>
              </a:lnSpc>
            </a:pPr>
            <a:r>
              <a:rPr lang="fa-IR" sz="1600" dirty="0" smtClean="0">
                <a:cs typeface="B Nazanin" panose="00000400000000000000" pitchFamily="2" charset="-78"/>
              </a:rPr>
              <a:t>قبل از اینکه محدوده را بصورت </a:t>
            </a:r>
            <a:r>
              <a:rPr lang="en-US" sz="1600" dirty="0" smtClean="0">
                <a:cs typeface="B Nazanin" panose="00000400000000000000" pitchFamily="2" charset="-78"/>
              </a:rPr>
              <a:t>Track</a:t>
            </a:r>
            <a:r>
              <a:rPr lang="fa-IR" sz="1600" dirty="0" smtClean="0">
                <a:cs typeface="B Nazanin" panose="00000400000000000000" pitchFamily="2" charset="-78"/>
              </a:rPr>
              <a:t> برداشت کنیم،می بایست تنظیمات مربوط به آن را انجام دهیم.</a:t>
            </a:r>
          </a:p>
          <a:p>
            <a:pPr algn="r" rtl="1">
              <a:lnSpc>
                <a:spcPct val="150000"/>
              </a:lnSpc>
            </a:pPr>
            <a:r>
              <a:rPr lang="fa-IR" sz="1600" dirty="0">
                <a:cs typeface="B Nazanin" panose="00000400000000000000" pitchFamily="2" charset="-78"/>
              </a:rPr>
              <a:t>1</a:t>
            </a:r>
            <a:r>
              <a:rPr lang="fa-IR" sz="1600" dirty="0" smtClean="0">
                <a:cs typeface="B Nazanin" panose="00000400000000000000" pitchFamily="2" charset="-78"/>
              </a:rPr>
              <a:t>-با </a:t>
            </a:r>
            <a:r>
              <a:rPr lang="fa-IR" sz="1600" dirty="0">
                <a:cs typeface="B Nazanin" panose="00000400000000000000" pitchFamily="2" charset="-78"/>
              </a:rPr>
              <a:t>زدن دکمه </a:t>
            </a:r>
            <a:r>
              <a:rPr lang="en-US" sz="1600" dirty="0">
                <a:cs typeface="B Nazanin" panose="00000400000000000000" pitchFamily="2" charset="-78"/>
              </a:rPr>
              <a:t>QUIT</a:t>
            </a:r>
            <a:r>
              <a:rPr lang="fa-IR" sz="1600" dirty="0">
                <a:cs typeface="B Nazanin" panose="00000400000000000000" pitchFamily="2" charset="-78"/>
              </a:rPr>
              <a:t> گزینه </a:t>
            </a:r>
            <a:r>
              <a:rPr lang="en-US" sz="1600" dirty="0">
                <a:cs typeface="B Nazanin" panose="00000400000000000000" pitchFamily="2" charset="-78"/>
              </a:rPr>
              <a:t>Main Menu</a:t>
            </a:r>
            <a:r>
              <a:rPr lang="fa-IR" sz="1600" dirty="0">
                <a:cs typeface="B Nazanin" panose="00000400000000000000" pitchFamily="2" charset="-78"/>
              </a:rPr>
              <a:t> را انتخاب می‌کنیم.(</a:t>
            </a:r>
            <a:r>
              <a:rPr lang="fa-IR" sz="1600" b="1" dirty="0">
                <a:cs typeface="B Nazanin" panose="00000400000000000000" pitchFamily="2" charset="-78"/>
              </a:rPr>
              <a:t>شماره 1</a:t>
            </a:r>
            <a:r>
              <a:rPr lang="fa-IR" sz="1600" b="1" dirty="0" smtClean="0">
                <a:cs typeface="B Nazanin" panose="00000400000000000000" pitchFamily="2" charset="-78"/>
              </a:rPr>
              <a:t>)</a:t>
            </a:r>
          </a:p>
          <a:p>
            <a:pPr algn="r" rtl="1">
              <a:lnSpc>
                <a:spcPct val="150000"/>
              </a:lnSpc>
            </a:pPr>
            <a:r>
              <a:rPr lang="fa-IR" sz="1600" dirty="0" smtClean="0">
                <a:cs typeface="B Nazanin" panose="00000400000000000000" pitchFamily="2" charset="-78"/>
              </a:rPr>
              <a:t>2-جهت وارد شدن به قسمت تنظیمات گزینه </a:t>
            </a:r>
            <a:r>
              <a:rPr lang="en-US" sz="1600" dirty="0" smtClean="0">
                <a:cs typeface="B Nazanin" panose="00000400000000000000" pitchFamily="2" charset="-78"/>
              </a:rPr>
              <a:t>Setup</a:t>
            </a:r>
            <a:r>
              <a:rPr lang="fa-IR" sz="1600" dirty="0" smtClean="0">
                <a:cs typeface="B Nazanin" panose="00000400000000000000" pitchFamily="2" charset="-78"/>
              </a:rPr>
              <a:t> را انتخاب می‌کنیم.(شماره 2)</a:t>
            </a:r>
          </a:p>
          <a:p>
            <a:pPr algn="r" rtl="1">
              <a:lnSpc>
                <a:spcPct val="150000"/>
              </a:lnSpc>
            </a:pPr>
            <a:r>
              <a:rPr lang="fa-IR" sz="1600" dirty="0" smtClean="0">
                <a:cs typeface="B Nazanin" panose="00000400000000000000" pitchFamily="2" charset="-78"/>
              </a:rPr>
              <a:t>3-</a:t>
            </a:r>
            <a:r>
              <a:rPr lang="en-US" sz="1600" dirty="0" smtClean="0">
                <a:cs typeface="B Nazanin" panose="00000400000000000000" pitchFamily="2" charset="-78"/>
              </a:rPr>
              <a:t>Tracks</a:t>
            </a:r>
            <a:r>
              <a:rPr lang="fa-IR" sz="1600" dirty="0" smtClean="0">
                <a:cs typeface="B Nazanin" panose="00000400000000000000" pitchFamily="2" charset="-78"/>
              </a:rPr>
              <a:t> انتخاب می‌کنیم.(شماره 3)</a:t>
            </a:r>
          </a:p>
          <a:p>
            <a:pPr algn="r" rtl="1">
              <a:lnSpc>
                <a:spcPct val="150000"/>
              </a:lnSpc>
            </a:pPr>
            <a:r>
              <a:rPr lang="fa-IR" sz="1600" dirty="0" smtClean="0">
                <a:cs typeface="B Nazanin" panose="00000400000000000000" pitchFamily="2" charset="-78"/>
              </a:rPr>
              <a:t>4- باانتخاب گزینه </a:t>
            </a:r>
            <a:r>
              <a:rPr lang="en-US" sz="1600" dirty="0" smtClean="0">
                <a:cs typeface="B Nazanin" panose="00000400000000000000" pitchFamily="2" charset="-78"/>
              </a:rPr>
              <a:t>Tracks</a:t>
            </a:r>
            <a:r>
              <a:rPr lang="fa-IR" sz="1600" dirty="0" smtClean="0">
                <a:cs typeface="B Nazanin" panose="00000400000000000000" pitchFamily="2" charset="-78"/>
              </a:rPr>
              <a:t> تنظیمات آن (شماره 4) نمایش داده می شود.</a:t>
            </a:r>
          </a:p>
          <a:p>
            <a:pPr algn="r" rtl="1">
              <a:lnSpc>
                <a:spcPct val="150000"/>
              </a:lnSpc>
            </a:pPr>
            <a:r>
              <a:rPr lang="fa-IR" sz="1600" b="1" dirty="0" smtClean="0">
                <a:solidFill>
                  <a:srgbClr val="FF0000"/>
                </a:solidFill>
                <a:cs typeface="B Nazanin" panose="00000400000000000000" pitchFamily="2" charset="-78"/>
              </a:rPr>
              <a:t>نکته :</a:t>
            </a:r>
          </a:p>
          <a:p>
            <a:pPr marL="285750" indent="-285750" algn="r" rtl="1">
              <a:lnSpc>
                <a:spcPct val="150000"/>
              </a:lnSpc>
              <a:buFont typeface="Arial" panose="020B0604020202020204" pitchFamily="34" charset="0"/>
              <a:buChar char="•"/>
            </a:pPr>
            <a:r>
              <a:rPr lang="fa-IR" sz="1600" b="1" dirty="0" smtClean="0">
                <a:solidFill>
                  <a:srgbClr val="FF0000"/>
                </a:solidFill>
                <a:cs typeface="B Nazanin" panose="00000400000000000000" pitchFamily="2" charset="-78"/>
              </a:rPr>
              <a:t>در دستگاه </a:t>
            </a:r>
            <a:r>
              <a:rPr lang="en-US" sz="1600" b="1" dirty="0" smtClean="0">
                <a:solidFill>
                  <a:srgbClr val="FF0000"/>
                </a:solidFill>
                <a:cs typeface="B Nazanin" panose="00000400000000000000" pitchFamily="2" charset="-78"/>
              </a:rPr>
              <a:t>GPS Garmin</a:t>
            </a:r>
            <a:r>
              <a:rPr lang="fa-IR" sz="1600" b="1" dirty="0" smtClean="0">
                <a:solidFill>
                  <a:srgbClr val="FF0000"/>
                </a:solidFill>
                <a:cs typeface="B Nazanin" panose="00000400000000000000" pitchFamily="2" charset="-78"/>
              </a:rPr>
              <a:t> سری </a:t>
            </a:r>
            <a:r>
              <a:rPr lang="en-US" sz="1600" b="1" dirty="0" smtClean="0">
                <a:solidFill>
                  <a:srgbClr val="FF0000"/>
                </a:solidFill>
                <a:cs typeface="B Nazanin" panose="00000400000000000000" pitchFamily="2" charset="-78"/>
              </a:rPr>
              <a:t>Map</a:t>
            </a:r>
            <a:r>
              <a:rPr lang="fa-IR" sz="1600" b="1" dirty="0" smtClean="0">
                <a:solidFill>
                  <a:srgbClr val="FF0000"/>
                </a:solidFill>
                <a:cs typeface="B Nazanin" panose="00000400000000000000" pitchFamily="2" charset="-78"/>
              </a:rPr>
              <a:t> بصورت پیش فرض با روشن شدن دستگاه شروع به برداشت </a:t>
            </a:r>
            <a:r>
              <a:rPr lang="en-US" sz="1600" b="1" dirty="0" smtClean="0">
                <a:solidFill>
                  <a:srgbClr val="FF0000"/>
                </a:solidFill>
                <a:cs typeface="B Nazanin" panose="00000400000000000000" pitchFamily="2" charset="-78"/>
              </a:rPr>
              <a:t>Track</a:t>
            </a:r>
            <a:r>
              <a:rPr lang="fa-IR" sz="1600" b="1" dirty="0" smtClean="0">
                <a:solidFill>
                  <a:srgbClr val="FF0000"/>
                </a:solidFill>
                <a:cs typeface="B Nazanin" panose="00000400000000000000" pitchFamily="2" charset="-78"/>
              </a:rPr>
              <a:t> می‌کند.که از قسمت </a:t>
            </a:r>
          </a:p>
          <a:p>
            <a:pPr algn="r" rtl="1">
              <a:lnSpc>
                <a:spcPct val="150000"/>
              </a:lnSpc>
            </a:pPr>
            <a:r>
              <a:rPr lang="en-US" sz="1600" b="1" dirty="0" smtClean="0">
                <a:solidFill>
                  <a:srgbClr val="FF0000"/>
                </a:solidFill>
                <a:cs typeface="B Nazanin" panose="00000400000000000000" pitchFamily="2" charset="-78"/>
              </a:rPr>
              <a:t>Track Log</a:t>
            </a:r>
            <a:r>
              <a:rPr lang="fa-IR" sz="1600" b="1" dirty="0" smtClean="0">
                <a:solidFill>
                  <a:srgbClr val="FF0000"/>
                </a:solidFill>
                <a:cs typeface="B Nazanin" panose="00000400000000000000" pitchFamily="2" charset="-78"/>
              </a:rPr>
              <a:t> میتوان این حالت را غیر فعال کرد.</a:t>
            </a:r>
          </a:p>
          <a:p>
            <a:pPr algn="r" rtl="1">
              <a:lnSpc>
                <a:spcPct val="150000"/>
              </a:lnSpc>
            </a:pPr>
            <a:r>
              <a:rPr lang="fa-IR" sz="1600" b="1" dirty="0" smtClean="0">
                <a:solidFill>
                  <a:srgbClr val="FF0000"/>
                </a:solidFill>
                <a:cs typeface="B Nazanin" panose="00000400000000000000" pitchFamily="2" charset="-78"/>
              </a:rPr>
              <a:t>. برداشت </a:t>
            </a:r>
            <a:r>
              <a:rPr lang="en-US" sz="1600" b="1" dirty="0" smtClean="0">
                <a:solidFill>
                  <a:srgbClr val="FF0000"/>
                </a:solidFill>
                <a:cs typeface="B Nazanin" panose="00000400000000000000" pitchFamily="2" charset="-78"/>
              </a:rPr>
              <a:t>Track</a:t>
            </a:r>
            <a:r>
              <a:rPr lang="fa-IR" sz="1600" b="1" dirty="0" smtClean="0">
                <a:solidFill>
                  <a:srgbClr val="FF0000"/>
                </a:solidFill>
                <a:cs typeface="B Nazanin" panose="00000400000000000000" pitchFamily="2" charset="-78"/>
              </a:rPr>
              <a:t> براساس سه حالت </a:t>
            </a:r>
            <a:r>
              <a:rPr lang="en-US" sz="1600" b="1" dirty="0" smtClean="0">
                <a:solidFill>
                  <a:srgbClr val="FF0000"/>
                </a:solidFill>
                <a:cs typeface="B Nazanin" panose="00000400000000000000" pitchFamily="2" charset="-78"/>
              </a:rPr>
              <a:t>Distance </a:t>
            </a:r>
            <a:r>
              <a:rPr lang="fa-IR" sz="1600" b="1" dirty="0" smtClean="0">
                <a:solidFill>
                  <a:srgbClr val="FF0000"/>
                </a:solidFill>
                <a:cs typeface="B Nazanin" panose="00000400000000000000" pitchFamily="2" charset="-78"/>
              </a:rPr>
              <a:t> (بر اساس فاصله مشخص مثلا هر 5 متربرداشت می‌کند) ، </a:t>
            </a:r>
            <a:r>
              <a:rPr lang="en-US" sz="1600" b="1" dirty="0" smtClean="0">
                <a:solidFill>
                  <a:srgbClr val="FF0000"/>
                </a:solidFill>
                <a:cs typeface="B Nazanin" panose="00000400000000000000" pitchFamily="2" charset="-78"/>
              </a:rPr>
              <a:t>Time</a:t>
            </a:r>
            <a:r>
              <a:rPr lang="fa-IR" sz="1600" b="1" dirty="0" smtClean="0">
                <a:solidFill>
                  <a:srgbClr val="FF0000"/>
                </a:solidFill>
                <a:cs typeface="B Nazanin" panose="00000400000000000000" pitchFamily="2" charset="-78"/>
              </a:rPr>
              <a:t> (براساس فاصله زمانی</a:t>
            </a:r>
          </a:p>
          <a:p>
            <a:pPr algn="r" rtl="1">
              <a:lnSpc>
                <a:spcPct val="150000"/>
              </a:lnSpc>
            </a:pPr>
            <a:r>
              <a:rPr lang="fa-IR" sz="1600" b="1" dirty="0" smtClean="0">
                <a:solidFill>
                  <a:srgbClr val="FF0000"/>
                </a:solidFill>
                <a:cs typeface="B Nazanin" panose="00000400000000000000" pitchFamily="2" charset="-78"/>
              </a:rPr>
              <a:t>مثلا هر 10 ثانیه برداشت می‌کند) و حالت </a:t>
            </a:r>
            <a:r>
              <a:rPr lang="en-US" sz="1600" b="1" dirty="0" smtClean="0">
                <a:solidFill>
                  <a:srgbClr val="FF0000"/>
                </a:solidFill>
                <a:cs typeface="B Nazanin" panose="00000400000000000000" pitchFamily="2" charset="-78"/>
              </a:rPr>
              <a:t>Auto</a:t>
            </a:r>
            <a:r>
              <a:rPr lang="fa-IR" sz="1600" b="1" dirty="0" smtClean="0">
                <a:solidFill>
                  <a:srgbClr val="FF0000"/>
                </a:solidFill>
                <a:cs typeface="B Nazanin" panose="00000400000000000000" pitchFamily="2" charset="-78"/>
              </a:rPr>
              <a:t> ( هر کدام از دو حالت فوق اتفاق بیفتد برداشت انجام می‌شود.)</a:t>
            </a:r>
          </a:p>
        </p:txBody>
      </p:sp>
      <p:sp>
        <p:nvSpPr>
          <p:cNvPr id="14" name="Oval 13"/>
          <p:cNvSpPr/>
          <p:nvPr/>
        </p:nvSpPr>
        <p:spPr>
          <a:xfrm>
            <a:off x="6156175" y="1039091"/>
            <a:ext cx="607014" cy="592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5080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474" y="280238"/>
            <a:ext cx="1524000" cy="2286000"/>
          </a:xfrm>
          <a:prstGeom prst="rect">
            <a:avLst/>
          </a:prstGeom>
        </p:spPr>
      </p:pic>
      <p:sp>
        <p:nvSpPr>
          <p:cNvPr id="11" name="Explosion 1 10"/>
          <p:cNvSpPr/>
          <p:nvPr/>
        </p:nvSpPr>
        <p:spPr>
          <a:xfrm>
            <a:off x="5508013" y="-85788"/>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12" name="Title 1"/>
          <p:cNvSpPr>
            <a:spLocks noGrp="1"/>
          </p:cNvSpPr>
          <p:nvPr>
            <p:ph type="title"/>
          </p:nvPr>
        </p:nvSpPr>
        <p:spPr>
          <a:xfrm rot="16200000">
            <a:off x="-3397260" y="4405531"/>
            <a:ext cx="8596668" cy="1320800"/>
          </a:xfrm>
        </p:spPr>
        <p:txBody>
          <a:bodyPr/>
          <a:lstStyle/>
          <a:p>
            <a:pPr algn="ctr"/>
            <a:r>
              <a:rPr lang="fa-IR" b="1" dirty="0" smtClean="0">
                <a:solidFill>
                  <a:srgbClr val="FF0000"/>
                </a:solidFill>
                <a:cs typeface="B Titr" panose="00000700000000000000" pitchFamily="2" charset="-78"/>
              </a:rPr>
              <a:t>مدیریت </a:t>
            </a:r>
            <a:r>
              <a:rPr lang="en-US" b="1" dirty="0" smtClean="0">
                <a:solidFill>
                  <a:srgbClr val="FF0000"/>
                </a:solidFill>
                <a:cs typeface="B Titr" panose="00000700000000000000" pitchFamily="2" charset="-78"/>
              </a:rPr>
              <a:t>Track</a:t>
            </a:r>
            <a:endParaRPr lang="fa-IR" b="1" dirty="0">
              <a:solidFill>
                <a:srgbClr val="FF0000"/>
              </a:solidFill>
              <a:cs typeface="B Titr" panose="00000700000000000000" pitchFamily="2" charset="-78"/>
            </a:endParaRPr>
          </a:p>
        </p:txBody>
      </p:sp>
      <p:sp>
        <p:nvSpPr>
          <p:cNvPr id="13" name="Rectangle 12"/>
          <p:cNvSpPr/>
          <p:nvPr/>
        </p:nvSpPr>
        <p:spPr>
          <a:xfrm>
            <a:off x="965910" y="2698564"/>
            <a:ext cx="9084206" cy="4154984"/>
          </a:xfrm>
          <a:prstGeom prst="rect">
            <a:avLst/>
          </a:prstGeom>
        </p:spPr>
        <p:txBody>
          <a:bodyPr wrap="square">
            <a:spAutoFit/>
          </a:bodyPr>
          <a:lstStyle/>
          <a:p>
            <a:pPr algn="r" rtl="1">
              <a:lnSpc>
                <a:spcPct val="150000"/>
              </a:lnSpc>
            </a:pPr>
            <a:r>
              <a:rPr lang="fa-IR" sz="1600" dirty="0" smtClean="0">
                <a:cs typeface="B Nazanin" panose="00000400000000000000" pitchFamily="2" charset="-78"/>
              </a:rPr>
              <a:t>بعد از انجام تنظیمات </a:t>
            </a:r>
            <a:r>
              <a:rPr lang="en-US" sz="1600" dirty="0" smtClean="0">
                <a:cs typeface="B Nazanin" panose="00000400000000000000" pitchFamily="2" charset="-78"/>
              </a:rPr>
              <a:t>Track</a:t>
            </a:r>
            <a:r>
              <a:rPr lang="fa-IR" sz="1600" dirty="0" smtClean="0">
                <a:cs typeface="B Nazanin" panose="00000400000000000000" pitchFamily="2" charset="-78"/>
              </a:rPr>
              <a:t> جهت ذخیره سازی یا مشاهده محدوده های برداشت مراحل زیر را طی می کنیم.</a:t>
            </a:r>
          </a:p>
          <a:p>
            <a:pPr algn="r" rtl="1">
              <a:lnSpc>
                <a:spcPct val="150000"/>
              </a:lnSpc>
            </a:pPr>
            <a:r>
              <a:rPr lang="fa-IR" sz="1600" dirty="0">
                <a:cs typeface="B Nazanin" panose="00000400000000000000" pitchFamily="2" charset="-78"/>
              </a:rPr>
              <a:t>1</a:t>
            </a:r>
            <a:r>
              <a:rPr lang="fa-IR" sz="1600" dirty="0" smtClean="0">
                <a:cs typeface="B Nazanin" panose="00000400000000000000" pitchFamily="2" charset="-78"/>
              </a:rPr>
              <a:t>-با </a:t>
            </a:r>
            <a:r>
              <a:rPr lang="fa-IR" sz="1600" dirty="0">
                <a:cs typeface="B Nazanin" panose="00000400000000000000" pitchFamily="2" charset="-78"/>
              </a:rPr>
              <a:t>زدن دکمه </a:t>
            </a:r>
            <a:r>
              <a:rPr lang="en-US" sz="1600" dirty="0">
                <a:cs typeface="B Nazanin" panose="00000400000000000000" pitchFamily="2" charset="-78"/>
              </a:rPr>
              <a:t>QUIT</a:t>
            </a:r>
            <a:r>
              <a:rPr lang="fa-IR" sz="1600" dirty="0">
                <a:cs typeface="B Nazanin" panose="00000400000000000000" pitchFamily="2" charset="-78"/>
              </a:rPr>
              <a:t> گزینه </a:t>
            </a:r>
            <a:r>
              <a:rPr lang="en-US" sz="1600" dirty="0">
                <a:cs typeface="B Nazanin" panose="00000400000000000000" pitchFamily="2" charset="-78"/>
              </a:rPr>
              <a:t>Main Menu</a:t>
            </a:r>
            <a:r>
              <a:rPr lang="fa-IR" sz="1600" dirty="0">
                <a:cs typeface="B Nazanin" panose="00000400000000000000" pitchFamily="2" charset="-78"/>
              </a:rPr>
              <a:t> را انتخاب می‌کنیم.(</a:t>
            </a:r>
            <a:r>
              <a:rPr lang="fa-IR" sz="1600" b="1" dirty="0">
                <a:cs typeface="B Nazanin" panose="00000400000000000000" pitchFamily="2" charset="-78"/>
              </a:rPr>
              <a:t>شماره 1</a:t>
            </a:r>
            <a:r>
              <a:rPr lang="fa-IR" sz="1600" b="1" dirty="0" smtClean="0">
                <a:cs typeface="B Nazanin" panose="00000400000000000000" pitchFamily="2" charset="-78"/>
              </a:rPr>
              <a:t>)</a:t>
            </a:r>
          </a:p>
          <a:p>
            <a:pPr algn="r" rtl="1">
              <a:lnSpc>
                <a:spcPct val="150000"/>
              </a:lnSpc>
            </a:pPr>
            <a:r>
              <a:rPr lang="fa-IR" sz="1600" dirty="0" smtClean="0">
                <a:cs typeface="B Nazanin" panose="00000400000000000000" pitchFamily="2" charset="-78"/>
              </a:rPr>
              <a:t>2-جهت وارد شدن به قسمت مدیریت گزینه </a:t>
            </a:r>
            <a:r>
              <a:rPr lang="en-US" sz="1600" dirty="0" smtClean="0">
                <a:cs typeface="B Nazanin" panose="00000400000000000000" pitchFamily="2" charset="-78"/>
              </a:rPr>
              <a:t>Track Manager</a:t>
            </a:r>
            <a:r>
              <a:rPr lang="fa-IR" sz="1600" dirty="0" smtClean="0">
                <a:cs typeface="B Nazanin" panose="00000400000000000000" pitchFamily="2" charset="-78"/>
              </a:rPr>
              <a:t> را انتخاب می‌کنیم.(شماره 2)</a:t>
            </a:r>
          </a:p>
          <a:p>
            <a:pPr algn="r" rtl="1">
              <a:lnSpc>
                <a:spcPct val="150000"/>
              </a:lnSpc>
            </a:pPr>
            <a:r>
              <a:rPr lang="fa-IR" sz="1600" dirty="0" smtClean="0">
                <a:cs typeface="B Nazanin" panose="00000400000000000000" pitchFamily="2" charset="-78"/>
              </a:rPr>
              <a:t>3-با انتخاب این گزینه دو منو مشاهده می شود.(شماره 3) </a:t>
            </a:r>
          </a:p>
          <a:p>
            <a:pPr algn="r" rtl="1">
              <a:lnSpc>
                <a:spcPct val="150000"/>
              </a:lnSpc>
            </a:pPr>
            <a:r>
              <a:rPr lang="fa-IR" sz="1600" dirty="0" smtClean="0">
                <a:solidFill>
                  <a:srgbClr val="FF0000"/>
                </a:solidFill>
                <a:cs typeface="B Nazanin" panose="00000400000000000000" pitchFamily="2" charset="-78"/>
              </a:rPr>
              <a:t>منو اول) با توجه به نکته اسلاید قبل محدوده ای که بصورت خودکار برداشت شده را می توان ذخیره سازی یا پاک کرد.(</a:t>
            </a:r>
            <a:r>
              <a:rPr lang="en-US" sz="1600" dirty="0" smtClean="0">
                <a:solidFill>
                  <a:srgbClr val="FF0000"/>
                </a:solidFill>
                <a:cs typeface="B Nazanin" panose="00000400000000000000" pitchFamily="2" charset="-78"/>
              </a:rPr>
              <a:t> Current Track</a:t>
            </a:r>
            <a:r>
              <a:rPr lang="fa-IR" sz="1600" dirty="0" smtClean="0">
                <a:solidFill>
                  <a:srgbClr val="FF0000"/>
                </a:solidFill>
                <a:cs typeface="B Nazanin" panose="00000400000000000000" pitchFamily="2" charset="-78"/>
              </a:rPr>
              <a:t> )</a:t>
            </a:r>
          </a:p>
          <a:p>
            <a:pPr algn="r" rtl="1">
              <a:lnSpc>
                <a:spcPct val="150000"/>
              </a:lnSpc>
            </a:pPr>
            <a:r>
              <a:rPr lang="fa-IR" sz="1600" dirty="0" smtClean="0">
                <a:cs typeface="B Nazanin" panose="00000400000000000000" pitchFamily="2" charset="-78"/>
              </a:rPr>
              <a:t>4- باانتخاب </a:t>
            </a:r>
            <a:r>
              <a:rPr lang="en-US" sz="1600" dirty="0" smtClean="0">
                <a:cs typeface="B Nazanin" panose="00000400000000000000" pitchFamily="2" charset="-78"/>
              </a:rPr>
              <a:t> Current Track</a:t>
            </a:r>
            <a:r>
              <a:rPr lang="fa-IR" sz="1600" dirty="0" smtClean="0">
                <a:cs typeface="B Nazanin" panose="00000400000000000000" pitchFamily="2" charset="-78"/>
              </a:rPr>
              <a:t>گزینه ها مربوط به آن (شماره 4 و 5) نمایش داده می شود.</a:t>
            </a:r>
          </a:p>
          <a:p>
            <a:pPr algn="r" rtl="1">
              <a:lnSpc>
                <a:spcPct val="150000"/>
              </a:lnSpc>
            </a:pPr>
            <a:r>
              <a:rPr lang="en-US" sz="1600" dirty="0" smtClean="0">
                <a:cs typeface="B Nazanin" panose="00000400000000000000" pitchFamily="2" charset="-78"/>
              </a:rPr>
              <a:t>Save Track</a:t>
            </a:r>
            <a:r>
              <a:rPr lang="fa-IR" sz="1600" dirty="0" smtClean="0">
                <a:cs typeface="B Nazanin" panose="00000400000000000000" pitchFamily="2" charset="-78"/>
              </a:rPr>
              <a:t> : محدوده برداشت ذخیره سازی می شود.</a:t>
            </a:r>
          </a:p>
          <a:p>
            <a:pPr algn="r" rtl="1">
              <a:lnSpc>
                <a:spcPct val="150000"/>
              </a:lnSpc>
            </a:pPr>
            <a:r>
              <a:rPr lang="en-US" sz="1600" dirty="0" smtClean="0">
                <a:cs typeface="B Nazanin" panose="00000400000000000000" pitchFamily="2" charset="-78"/>
              </a:rPr>
              <a:t>Save Portion</a:t>
            </a:r>
            <a:r>
              <a:rPr lang="fa-IR" sz="1600" dirty="0" smtClean="0">
                <a:cs typeface="B Nazanin" panose="00000400000000000000" pitchFamily="2" charset="-78"/>
              </a:rPr>
              <a:t> : قسمتی از مسیر برداشت شده را می توان ذخیره سازی کرد.</a:t>
            </a:r>
          </a:p>
          <a:p>
            <a:pPr algn="r" rtl="1">
              <a:lnSpc>
                <a:spcPct val="150000"/>
              </a:lnSpc>
            </a:pPr>
            <a:r>
              <a:rPr lang="en-US" sz="1600" dirty="0" smtClean="0">
                <a:cs typeface="B Nazanin" panose="00000400000000000000" pitchFamily="2" charset="-78"/>
              </a:rPr>
              <a:t>View Map</a:t>
            </a:r>
            <a:r>
              <a:rPr lang="fa-IR" sz="1600" dirty="0" smtClean="0">
                <a:cs typeface="B Nazanin" panose="00000400000000000000" pitchFamily="2" charset="-78"/>
              </a:rPr>
              <a:t> : دیدن محدوده بر روی نقشه               </a:t>
            </a:r>
            <a:r>
              <a:rPr lang="en-US" sz="1600" dirty="0" smtClean="0">
                <a:cs typeface="B Nazanin" panose="00000400000000000000" pitchFamily="2" charset="-78"/>
              </a:rPr>
              <a:t>Elevation plot</a:t>
            </a:r>
            <a:r>
              <a:rPr lang="fa-IR" sz="1600" dirty="0" smtClean="0">
                <a:cs typeface="B Nazanin" panose="00000400000000000000" pitchFamily="2" charset="-78"/>
              </a:rPr>
              <a:t> : نمایش پروفیل طولی تغییرات ارتفاعی</a:t>
            </a:r>
          </a:p>
          <a:p>
            <a:pPr algn="r" rtl="1">
              <a:lnSpc>
                <a:spcPct val="150000"/>
              </a:lnSpc>
            </a:pPr>
            <a:r>
              <a:rPr lang="en-US" sz="1600" dirty="0" smtClean="0">
                <a:cs typeface="B Nazanin" panose="00000400000000000000" pitchFamily="2" charset="-78"/>
              </a:rPr>
              <a:t>Set Color</a:t>
            </a:r>
            <a:r>
              <a:rPr lang="fa-IR" sz="1600" dirty="0" smtClean="0">
                <a:cs typeface="B Nazanin" panose="00000400000000000000" pitchFamily="2" charset="-78"/>
              </a:rPr>
              <a:t> : خط محدوده با چه رنگی نمایش داده شود.</a:t>
            </a:r>
          </a:p>
          <a:p>
            <a:pPr algn="r" rtl="1">
              <a:lnSpc>
                <a:spcPct val="150000"/>
              </a:lnSpc>
            </a:pPr>
            <a:r>
              <a:rPr lang="en-US" sz="1600" dirty="0" smtClean="0">
                <a:cs typeface="B Nazanin" panose="00000400000000000000" pitchFamily="2" charset="-78"/>
              </a:rPr>
              <a:t>Clear Current Track</a:t>
            </a:r>
            <a:r>
              <a:rPr lang="fa-IR" sz="1600" dirty="0" smtClean="0">
                <a:cs typeface="B Nazanin" panose="00000400000000000000" pitchFamily="2" charset="-78"/>
              </a:rPr>
              <a:t> : پاک کردن محدوده برداشت شده</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352" y="312032"/>
            <a:ext cx="1524000" cy="2286000"/>
          </a:xfrm>
          <a:prstGeom prst="rect">
            <a:avLst/>
          </a:prstGeom>
        </p:spPr>
      </p:pic>
      <p:sp>
        <p:nvSpPr>
          <p:cNvPr id="20" name="Oval 19"/>
          <p:cNvSpPr/>
          <p:nvPr/>
        </p:nvSpPr>
        <p:spPr>
          <a:xfrm>
            <a:off x="2907345" y="995272"/>
            <a:ext cx="526299" cy="6372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Explosion 1 20"/>
          <p:cNvSpPr/>
          <p:nvPr/>
        </p:nvSpPr>
        <p:spPr>
          <a:xfrm>
            <a:off x="8960777" y="681518"/>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5</a:t>
            </a:r>
            <a:endParaRPr lang="fa-IR" dirty="0"/>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932" y="304897"/>
            <a:ext cx="1524000" cy="22860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9297" y="280238"/>
            <a:ext cx="1524000" cy="2286000"/>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61" y="304897"/>
            <a:ext cx="1524000" cy="2286000"/>
          </a:xfrm>
          <a:prstGeom prst="rect">
            <a:avLst/>
          </a:prstGeom>
        </p:spPr>
      </p:pic>
      <p:sp>
        <p:nvSpPr>
          <p:cNvPr id="31" name="Explosion 1 30"/>
          <p:cNvSpPr/>
          <p:nvPr/>
        </p:nvSpPr>
        <p:spPr>
          <a:xfrm>
            <a:off x="833099" y="182359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32" name="Explosion 1 31"/>
          <p:cNvSpPr/>
          <p:nvPr/>
        </p:nvSpPr>
        <p:spPr>
          <a:xfrm>
            <a:off x="2690290" y="182359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33" name="Explosion 1 32"/>
          <p:cNvSpPr/>
          <p:nvPr/>
        </p:nvSpPr>
        <p:spPr>
          <a:xfrm>
            <a:off x="4500096" y="1903045"/>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34" name="Oval 33"/>
          <p:cNvSpPr/>
          <p:nvPr/>
        </p:nvSpPr>
        <p:spPr>
          <a:xfrm>
            <a:off x="2903102" y="797222"/>
            <a:ext cx="526299" cy="6372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04027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171" y="478288"/>
            <a:ext cx="1524000"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252" y="491745"/>
            <a:ext cx="1524000" cy="2286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671" y="491745"/>
            <a:ext cx="1524000" cy="2286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04" y="502947"/>
            <a:ext cx="1524000" cy="2286000"/>
          </a:xfrm>
          <a:prstGeom prst="rect">
            <a:avLst/>
          </a:prstGeom>
        </p:spPr>
      </p:pic>
      <p:sp>
        <p:nvSpPr>
          <p:cNvPr id="5" name="Explosion 1 4"/>
          <p:cNvSpPr/>
          <p:nvPr/>
        </p:nvSpPr>
        <p:spPr>
          <a:xfrm>
            <a:off x="837342" y="202164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9" name="Explosion 1 8"/>
          <p:cNvSpPr/>
          <p:nvPr/>
        </p:nvSpPr>
        <p:spPr>
          <a:xfrm>
            <a:off x="2694533" y="202164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10" name="Explosion 1 9"/>
          <p:cNvSpPr/>
          <p:nvPr/>
        </p:nvSpPr>
        <p:spPr>
          <a:xfrm>
            <a:off x="4504339" y="2101095"/>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11" name="Explosion 1 10"/>
          <p:cNvSpPr/>
          <p:nvPr/>
        </p:nvSpPr>
        <p:spPr>
          <a:xfrm>
            <a:off x="6283841" y="1900725"/>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12" name="Title 1"/>
          <p:cNvSpPr>
            <a:spLocks noGrp="1"/>
          </p:cNvSpPr>
          <p:nvPr>
            <p:ph type="title"/>
          </p:nvPr>
        </p:nvSpPr>
        <p:spPr>
          <a:xfrm rot="16200000">
            <a:off x="-3316917" y="3647241"/>
            <a:ext cx="8596668" cy="1320800"/>
          </a:xfrm>
        </p:spPr>
        <p:txBody>
          <a:bodyPr/>
          <a:lstStyle/>
          <a:p>
            <a:pPr algn="ctr"/>
            <a:r>
              <a:rPr lang="fa-IR" b="1" dirty="0" smtClean="0">
                <a:solidFill>
                  <a:srgbClr val="FF0000"/>
                </a:solidFill>
                <a:cs typeface="B Titr" panose="00000700000000000000" pitchFamily="2" charset="-78"/>
              </a:rPr>
              <a:t>مدیریت </a:t>
            </a:r>
            <a:r>
              <a:rPr lang="en-US" b="1" dirty="0" smtClean="0">
                <a:solidFill>
                  <a:srgbClr val="FF0000"/>
                </a:solidFill>
                <a:cs typeface="B Titr" panose="00000700000000000000" pitchFamily="2" charset="-78"/>
              </a:rPr>
              <a:t>Track</a:t>
            </a:r>
            <a:endParaRPr lang="fa-IR" b="1" dirty="0">
              <a:solidFill>
                <a:srgbClr val="FF0000"/>
              </a:solidFill>
              <a:cs typeface="B Titr" panose="00000700000000000000" pitchFamily="2" charset="-78"/>
            </a:endParaRPr>
          </a:p>
        </p:txBody>
      </p:sp>
      <p:sp>
        <p:nvSpPr>
          <p:cNvPr id="13" name="Rectangle 12"/>
          <p:cNvSpPr/>
          <p:nvPr/>
        </p:nvSpPr>
        <p:spPr>
          <a:xfrm>
            <a:off x="2352801" y="3032563"/>
            <a:ext cx="7032566" cy="2308324"/>
          </a:xfrm>
          <a:prstGeom prst="rect">
            <a:avLst/>
          </a:prstGeom>
        </p:spPr>
        <p:txBody>
          <a:bodyPr wrap="none">
            <a:spAutoFit/>
          </a:bodyPr>
          <a:lstStyle/>
          <a:p>
            <a:pPr algn="r" rtl="1">
              <a:lnSpc>
                <a:spcPct val="150000"/>
              </a:lnSpc>
            </a:pPr>
            <a:r>
              <a:rPr lang="fa-IR" sz="1600" dirty="0" smtClean="0">
                <a:cs typeface="B Nazanin" panose="00000400000000000000" pitchFamily="2" charset="-78"/>
              </a:rPr>
              <a:t>بعد از انجام تنظیمات </a:t>
            </a:r>
            <a:r>
              <a:rPr lang="en-US" sz="1600" dirty="0" smtClean="0">
                <a:cs typeface="B Nazanin" panose="00000400000000000000" pitchFamily="2" charset="-78"/>
              </a:rPr>
              <a:t>Track</a:t>
            </a:r>
            <a:r>
              <a:rPr lang="fa-IR" sz="1600" dirty="0" smtClean="0">
                <a:cs typeface="B Nazanin" panose="00000400000000000000" pitchFamily="2" charset="-78"/>
              </a:rPr>
              <a:t> جهت ذخیره سازی یا مشاهده محدوده های برداشت مراحل زیر را طی می کنیم.</a:t>
            </a:r>
          </a:p>
          <a:p>
            <a:pPr algn="r" rtl="1">
              <a:lnSpc>
                <a:spcPct val="150000"/>
              </a:lnSpc>
            </a:pPr>
            <a:r>
              <a:rPr lang="fa-IR" sz="1600" dirty="0">
                <a:cs typeface="B Nazanin" panose="00000400000000000000" pitchFamily="2" charset="-78"/>
              </a:rPr>
              <a:t>1</a:t>
            </a:r>
            <a:r>
              <a:rPr lang="fa-IR" sz="1600" dirty="0" smtClean="0">
                <a:cs typeface="B Nazanin" panose="00000400000000000000" pitchFamily="2" charset="-78"/>
              </a:rPr>
              <a:t>-با </a:t>
            </a:r>
            <a:r>
              <a:rPr lang="fa-IR" sz="1600" dirty="0">
                <a:cs typeface="B Nazanin" panose="00000400000000000000" pitchFamily="2" charset="-78"/>
              </a:rPr>
              <a:t>زدن دکمه </a:t>
            </a:r>
            <a:r>
              <a:rPr lang="en-US" sz="1600" dirty="0">
                <a:cs typeface="B Nazanin" panose="00000400000000000000" pitchFamily="2" charset="-78"/>
              </a:rPr>
              <a:t>QUIT</a:t>
            </a:r>
            <a:r>
              <a:rPr lang="fa-IR" sz="1600" dirty="0">
                <a:cs typeface="B Nazanin" panose="00000400000000000000" pitchFamily="2" charset="-78"/>
              </a:rPr>
              <a:t> گزینه </a:t>
            </a:r>
            <a:r>
              <a:rPr lang="en-US" sz="1600" dirty="0">
                <a:cs typeface="B Nazanin" panose="00000400000000000000" pitchFamily="2" charset="-78"/>
              </a:rPr>
              <a:t>Main Menu</a:t>
            </a:r>
            <a:r>
              <a:rPr lang="fa-IR" sz="1600" dirty="0">
                <a:cs typeface="B Nazanin" panose="00000400000000000000" pitchFamily="2" charset="-78"/>
              </a:rPr>
              <a:t> را انتخاب می‌کنیم.(</a:t>
            </a:r>
            <a:r>
              <a:rPr lang="fa-IR" sz="1600" b="1" dirty="0">
                <a:cs typeface="B Nazanin" panose="00000400000000000000" pitchFamily="2" charset="-78"/>
              </a:rPr>
              <a:t>شماره 1</a:t>
            </a:r>
            <a:r>
              <a:rPr lang="fa-IR" sz="1600" b="1" dirty="0" smtClean="0">
                <a:cs typeface="B Nazanin" panose="00000400000000000000" pitchFamily="2" charset="-78"/>
              </a:rPr>
              <a:t>)</a:t>
            </a:r>
          </a:p>
          <a:p>
            <a:pPr algn="r" rtl="1">
              <a:lnSpc>
                <a:spcPct val="150000"/>
              </a:lnSpc>
            </a:pPr>
            <a:r>
              <a:rPr lang="fa-IR" sz="1600" dirty="0" smtClean="0">
                <a:cs typeface="B Nazanin" panose="00000400000000000000" pitchFamily="2" charset="-78"/>
              </a:rPr>
              <a:t>2-جهت وارد شدن به قسمت مدیریت گزینه </a:t>
            </a:r>
            <a:r>
              <a:rPr lang="en-US" sz="1600" dirty="0" smtClean="0">
                <a:cs typeface="B Nazanin" panose="00000400000000000000" pitchFamily="2" charset="-78"/>
              </a:rPr>
              <a:t>Track Manager</a:t>
            </a:r>
            <a:r>
              <a:rPr lang="fa-IR" sz="1600" dirty="0" smtClean="0">
                <a:cs typeface="B Nazanin" panose="00000400000000000000" pitchFamily="2" charset="-78"/>
              </a:rPr>
              <a:t> را انتخاب می‌کنیم.(شماره 2)</a:t>
            </a:r>
          </a:p>
          <a:p>
            <a:pPr algn="r" rtl="1">
              <a:lnSpc>
                <a:spcPct val="150000"/>
              </a:lnSpc>
            </a:pPr>
            <a:r>
              <a:rPr lang="fa-IR" sz="1600" dirty="0" smtClean="0">
                <a:cs typeface="B Nazanin" panose="00000400000000000000" pitchFamily="2" charset="-78"/>
              </a:rPr>
              <a:t>3-با انتخاب این گزینه دو منو مشاهده می شود.(شماره 3) </a:t>
            </a:r>
          </a:p>
          <a:p>
            <a:pPr algn="r" rtl="1">
              <a:lnSpc>
                <a:spcPct val="150000"/>
              </a:lnSpc>
            </a:pPr>
            <a:r>
              <a:rPr lang="fa-IR" sz="1600" dirty="0" smtClean="0">
                <a:solidFill>
                  <a:srgbClr val="FF0000"/>
                </a:solidFill>
                <a:cs typeface="B Nazanin" panose="00000400000000000000" pitchFamily="2" charset="-78"/>
              </a:rPr>
              <a:t>منو دوم) محدوده ‌های ذخیره شده لیست می‌شود که می توان آن ها را مشاهده کرد. (شماره 4)</a:t>
            </a:r>
          </a:p>
          <a:p>
            <a:pPr algn="r" rtl="1">
              <a:lnSpc>
                <a:spcPct val="150000"/>
              </a:lnSpc>
            </a:pPr>
            <a:r>
              <a:rPr lang="fa-IR" sz="1600" dirty="0" smtClean="0">
                <a:cs typeface="B Nazanin" panose="00000400000000000000" pitchFamily="2" charset="-78"/>
              </a:rPr>
              <a:t>4- با انتخاب هر</a:t>
            </a:r>
            <a:r>
              <a:rPr lang="en-US" sz="1600" dirty="0" smtClean="0">
                <a:cs typeface="B Nazanin" panose="00000400000000000000" pitchFamily="2" charset="-78"/>
              </a:rPr>
              <a:t>Track</a:t>
            </a:r>
            <a:r>
              <a:rPr lang="fa-IR" sz="1600" dirty="0" smtClean="0">
                <a:cs typeface="B Nazanin" panose="00000400000000000000" pitchFamily="2" charset="-78"/>
              </a:rPr>
              <a:t> اطلاعات مربوط به آن را می توان مشاهده کرد.(شماره 5)</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424" y="491745"/>
            <a:ext cx="1524000" cy="2286000"/>
          </a:xfrm>
          <a:prstGeom prst="rect">
            <a:avLst/>
          </a:prstGeom>
        </p:spPr>
      </p:pic>
      <p:sp>
        <p:nvSpPr>
          <p:cNvPr id="20" name="Oval 19"/>
          <p:cNvSpPr/>
          <p:nvPr/>
        </p:nvSpPr>
        <p:spPr>
          <a:xfrm>
            <a:off x="2777406" y="984070"/>
            <a:ext cx="526299" cy="6372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Explosion 1 20"/>
          <p:cNvSpPr/>
          <p:nvPr/>
        </p:nvSpPr>
        <p:spPr>
          <a:xfrm>
            <a:off x="8694250" y="1919885"/>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5</a:t>
            </a:r>
            <a:endParaRPr lang="fa-IR" dirty="0"/>
          </a:p>
        </p:txBody>
      </p:sp>
    </p:spTree>
    <p:extLst>
      <p:ext uri="{BB962C8B-B14F-4D97-AF65-F5344CB8AC3E}">
        <p14:creationId xmlns:p14="http://schemas.microsoft.com/office/powerpoint/2010/main" val="157684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541375" y="1659082"/>
            <a:ext cx="8596668" cy="1320800"/>
          </a:xfrm>
        </p:spPr>
        <p:txBody>
          <a:bodyPr/>
          <a:lstStyle/>
          <a:p>
            <a:pPr algn="ctr"/>
            <a:r>
              <a:rPr lang="fa-IR" dirty="0" smtClean="0">
                <a:solidFill>
                  <a:srgbClr val="FF0000"/>
                </a:solidFill>
                <a:cs typeface="B Titr" panose="00000700000000000000" pitchFamily="2" charset="-78"/>
              </a:rPr>
              <a:t>پیدا کردن موقعیت (</a:t>
            </a:r>
            <a:r>
              <a:rPr lang="en-US" dirty="0" smtClean="0">
                <a:solidFill>
                  <a:srgbClr val="FF0000"/>
                </a:solidFill>
                <a:cs typeface="B Titr" panose="00000700000000000000" pitchFamily="2" charset="-78"/>
              </a:rPr>
              <a:t>FIND</a:t>
            </a:r>
            <a:r>
              <a:rPr lang="fa-IR" dirty="0" smtClean="0">
                <a:solidFill>
                  <a:srgbClr val="FF0000"/>
                </a:solidFill>
                <a:cs typeface="B Titr" panose="00000700000000000000" pitchFamily="2" charset="-78"/>
              </a:rPr>
              <a:t>)</a:t>
            </a:r>
            <a:endParaRPr lang="fa-IR"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srcRect l="58753" t="26477" r="19279" b="40479"/>
          <a:stretch/>
        </p:blipFill>
        <p:spPr>
          <a:xfrm>
            <a:off x="1052160" y="435018"/>
            <a:ext cx="3117273" cy="2637693"/>
          </a:xfrm>
          <a:prstGeom prst="rect">
            <a:avLst/>
          </a:prstGeom>
        </p:spPr>
      </p:pic>
      <p:sp>
        <p:nvSpPr>
          <p:cNvPr id="5" name="Oval 4"/>
          <p:cNvSpPr/>
          <p:nvPr/>
        </p:nvSpPr>
        <p:spPr>
          <a:xfrm>
            <a:off x="1569027" y="924791"/>
            <a:ext cx="862446" cy="8290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673" y="610864"/>
            <a:ext cx="1524000" cy="2286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3681" y="610864"/>
            <a:ext cx="1524000"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677" y="610864"/>
            <a:ext cx="1524000" cy="2286000"/>
          </a:xfrm>
          <a:prstGeom prst="rect">
            <a:avLst/>
          </a:prstGeom>
        </p:spPr>
      </p:pic>
      <p:sp>
        <p:nvSpPr>
          <p:cNvPr id="9" name="Explosion 1 8"/>
          <p:cNvSpPr/>
          <p:nvPr/>
        </p:nvSpPr>
        <p:spPr>
          <a:xfrm>
            <a:off x="2372962" y="251321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10" name="Explosion 1 9"/>
          <p:cNvSpPr/>
          <p:nvPr/>
        </p:nvSpPr>
        <p:spPr>
          <a:xfrm>
            <a:off x="4860996" y="0"/>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a:t>2</a:t>
            </a:r>
            <a:endParaRPr lang="fa-IR" dirty="0"/>
          </a:p>
        </p:txBody>
      </p:sp>
      <p:sp>
        <p:nvSpPr>
          <p:cNvPr id="11" name="Explosion 1 10"/>
          <p:cNvSpPr/>
          <p:nvPr/>
        </p:nvSpPr>
        <p:spPr>
          <a:xfrm>
            <a:off x="7184562" y="169382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12" name="Explosion 1 11"/>
          <p:cNvSpPr/>
          <p:nvPr/>
        </p:nvSpPr>
        <p:spPr>
          <a:xfrm>
            <a:off x="9014464" y="169382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13" name="Rectangle 12"/>
          <p:cNvSpPr/>
          <p:nvPr/>
        </p:nvSpPr>
        <p:spPr>
          <a:xfrm>
            <a:off x="-61090" y="3562484"/>
            <a:ext cx="9129486" cy="3046988"/>
          </a:xfrm>
          <a:prstGeom prst="rect">
            <a:avLst/>
          </a:prstGeom>
        </p:spPr>
        <p:txBody>
          <a:bodyPr wrap="none">
            <a:spAutoFit/>
          </a:bodyPr>
          <a:lstStyle/>
          <a:p>
            <a:pPr algn="r" rtl="1">
              <a:lnSpc>
                <a:spcPct val="150000"/>
              </a:lnSpc>
            </a:pPr>
            <a:r>
              <a:rPr lang="fa-IR" sz="1600" dirty="0" smtClean="0">
                <a:cs typeface="B Nazanin" panose="00000400000000000000" pitchFamily="2" charset="-78"/>
              </a:rPr>
              <a:t>با فشار دادن دکمه </a:t>
            </a:r>
            <a:r>
              <a:rPr lang="en-US" sz="1600" dirty="0" smtClean="0">
                <a:cs typeface="B Nazanin" panose="00000400000000000000" pitchFamily="2" charset="-78"/>
              </a:rPr>
              <a:t>FIND</a:t>
            </a:r>
            <a:r>
              <a:rPr lang="fa-IR" sz="1600" dirty="0" smtClean="0">
                <a:cs typeface="B Nazanin" panose="00000400000000000000" pitchFamily="2" charset="-78"/>
              </a:rPr>
              <a:t> دستگاه آماده موقعیت یابی نقطه مورد نظر می‌شود </a:t>
            </a:r>
            <a:r>
              <a:rPr lang="fa-IR" sz="1600" dirty="0">
                <a:cs typeface="B Nazanin" panose="00000400000000000000" pitchFamily="2" charset="-78"/>
              </a:rPr>
              <a:t>.(</a:t>
            </a:r>
            <a:r>
              <a:rPr lang="fa-IR" sz="1600" b="1" dirty="0">
                <a:cs typeface="B Nazanin" panose="00000400000000000000" pitchFamily="2" charset="-78"/>
              </a:rPr>
              <a:t>شماره 1)</a:t>
            </a:r>
          </a:p>
          <a:p>
            <a:pPr algn="r" rtl="1">
              <a:lnSpc>
                <a:spcPct val="150000"/>
              </a:lnSpc>
            </a:pPr>
            <a:r>
              <a:rPr lang="fa-IR" sz="1600" dirty="0" smtClean="0">
                <a:cs typeface="B Nazanin" panose="00000400000000000000" pitchFamily="2" charset="-78"/>
              </a:rPr>
              <a:t>1- با زدن دکمه </a:t>
            </a:r>
            <a:r>
              <a:rPr lang="en-US" sz="1600" dirty="0" smtClean="0">
                <a:cs typeface="B Nazanin" panose="00000400000000000000" pitchFamily="2" charset="-78"/>
              </a:rPr>
              <a:t>FIND</a:t>
            </a:r>
            <a:r>
              <a:rPr lang="fa-IR" sz="1600" dirty="0" smtClean="0">
                <a:cs typeface="B Nazanin" panose="00000400000000000000" pitchFamily="2" charset="-78"/>
              </a:rPr>
              <a:t> منو آن (شماره 2) در صفحه نمایش داده می‌شود.</a:t>
            </a:r>
          </a:p>
          <a:p>
            <a:pPr algn="r" rtl="1">
              <a:lnSpc>
                <a:spcPct val="150000"/>
              </a:lnSpc>
            </a:pPr>
            <a:r>
              <a:rPr lang="fa-IR" sz="1600" dirty="0" smtClean="0">
                <a:cs typeface="B Nazanin" panose="00000400000000000000" pitchFamily="2" charset="-78"/>
              </a:rPr>
              <a:t>حالت های مختلفی برای دستگاه جهت موقعیت یابی تعریف شده است.</a:t>
            </a:r>
          </a:p>
          <a:p>
            <a:pPr algn="r" rtl="1">
              <a:lnSpc>
                <a:spcPct val="150000"/>
              </a:lnSpc>
            </a:pPr>
            <a:r>
              <a:rPr lang="fa-IR" sz="1600" dirty="0" smtClean="0">
                <a:cs typeface="B Nazanin" panose="00000400000000000000" pitchFamily="2" charset="-78"/>
              </a:rPr>
              <a:t>2-یکی از مهم ترین حالت ها پیدا کردن موقعیت نقاط ذخیره شده است.(شماره 3) که با انتخاب </a:t>
            </a:r>
            <a:r>
              <a:rPr lang="en-US" sz="1600" dirty="0" smtClean="0">
                <a:cs typeface="B Nazanin" panose="00000400000000000000" pitchFamily="2" charset="-78"/>
              </a:rPr>
              <a:t>Waypoints</a:t>
            </a:r>
            <a:r>
              <a:rPr lang="fa-IR" sz="1600" dirty="0" smtClean="0">
                <a:cs typeface="B Nazanin" panose="00000400000000000000" pitchFamily="2" charset="-78"/>
              </a:rPr>
              <a:t>لیست نقاط ذخیره شده نمایش</a:t>
            </a:r>
          </a:p>
          <a:p>
            <a:pPr algn="r" rtl="1">
              <a:lnSpc>
                <a:spcPct val="150000"/>
              </a:lnSpc>
            </a:pPr>
            <a:r>
              <a:rPr lang="fa-IR" sz="1600" dirty="0" smtClean="0">
                <a:cs typeface="B Nazanin" panose="00000400000000000000" pitchFamily="2" charset="-78"/>
              </a:rPr>
              <a:t>داده می‌شود،که با انتخاب هرکدام از آنها بر روی نقشه نمایش داده می‌شود،که بازدن دکمه </a:t>
            </a:r>
            <a:r>
              <a:rPr lang="en-US" sz="1600" dirty="0" smtClean="0">
                <a:cs typeface="B Nazanin" panose="00000400000000000000" pitchFamily="2" charset="-78"/>
              </a:rPr>
              <a:t>Go</a:t>
            </a:r>
            <a:r>
              <a:rPr lang="fa-IR" sz="1600" dirty="0" smtClean="0">
                <a:cs typeface="B Nazanin" panose="00000400000000000000" pitchFamily="2" charset="-78"/>
              </a:rPr>
              <a:t> کار مسیریابی به سمت نقطه شروع می شود.</a:t>
            </a:r>
          </a:p>
          <a:p>
            <a:pPr algn="r" rtl="1">
              <a:lnSpc>
                <a:spcPct val="150000"/>
              </a:lnSpc>
            </a:pPr>
            <a:r>
              <a:rPr lang="fa-IR" sz="1600" dirty="0" smtClean="0">
                <a:solidFill>
                  <a:srgbClr val="FF0000"/>
                </a:solidFill>
                <a:cs typeface="B Nazanin" panose="00000400000000000000" pitchFamily="2" charset="-78"/>
              </a:rPr>
              <a:t>نکته :</a:t>
            </a:r>
          </a:p>
          <a:p>
            <a:pPr marL="285750" indent="-285750" algn="r" rtl="1">
              <a:lnSpc>
                <a:spcPct val="150000"/>
              </a:lnSpc>
              <a:buFont typeface="Arial" panose="020B0604020202020204" pitchFamily="34" charset="0"/>
              <a:buChar char="•"/>
            </a:pPr>
            <a:r>
              <a:rPr lang="fa-IR" sz="1600" dirty="0" smtClean="0">
                <a:solidFill>
                  <a:srgbClr val="FF0000"/>
                </a:solidFill>
                <a:cs typeface="B Nazanin" panose="00000400000000000000" pitchFamily="2" charset="-78"/>
              </a:rPr>
              <a:t>در صورتیکه عکس با مختصات داخل دستگاه داشته باشیم با انتخاب حالت </a:t>
            </a:r>
            <a:r>
              <a:rPr lang="en-US" sz="1600" dirty="0" smtClean="0">
                <a:solidFill>
                  <a:srgbClr val="FF0000"/>
                </a:solidFill>
                <a:cs typeface="B Nazanin" panose="00000400000000000000" pitchFamily="2" charset="-78"/>
              </a:rPr>
              <a:t>Photos</a:t>
            </a:r>
            <a:r>
              <a:rPr lang="fa-IR" sz="1600" smtClean="0">
                <a:solidFill>
                  <a:srgbClr val="FF0000"/>
                </a:solidFill>
                <a:cs typeface="B Nazanin" panose="00000400000000000000" pitchFamily="2" charset="-78"/>
              </a:rPr>
              <a:t>می‌توان </a:t>
            </a:r>
            <a:r>
              <a:rPr lang="fa-IR" sz="1600" dirty="0" smtClean="0">
                <a:solidFill>
                  <a:srgbClr val="FF0000"/>
                </a:solidFill>
                <a:cs typeface="B Nazanin" panose="00000400000000000000" pitchFamily="2" charset="-78"/>
              </a:rPr>
              <a:t>کار موقعیت یابی را انجام داد.</a:t>
            </a:r>
          </a:p>
          <a:p>
            <a:pPr marL="285750" indent="-285750" algn="r" rtl="1">
              <a:lnSpc>
                <a:spcPct val="150000"/>
              </a:lnSpc>
              <a:buFont typeface="Arial" panose="020B0604020202020204" pitchFamily="34" charset="0"/>
              <a:buChar char="•"/>
            </a:pPr>
            <a:r>
              <a:rPr lang="fa-IR" sz="1600" dirty="0" smtClean="0">
                <a:solidFill>
                  <a:srgbClr val="FF0000"/>
                </a:solidFill>
                <a:cs typeface="B Nazanin" panose="00000400000000000000" pitchFamily="2" charset="-78"/>
              </a:rPr>
              <a:t>هم چنین با دادن مختصات بصورت دستی به دستگاه از طریق </a:t>
            </a:r>
            <a:r>
              <a:rPr lang="en-US" sz="1600" dirty="0" smtClean="0">
                <a:solidFill>
                  <a:srgbClr val="FF0000"/>
                </a:solidFill>
                <a:cs typeface="B Nazanin" panose="00000400000000000000" pitchFamily="2" charset="-78"/>
              </a:rPr>
              <a:t>Coordinates</a:t>
            </a:r>
            <a:r>
              <a:rPr lang="fa-IR" sz="1600" dirty="0" smtClean="0">
                <a:solidFill>
                  <a:srgbClr val="FF0000"/>
                </a:solidFill>
                <a:cs typeface="B Nazanin" panose="00000400000000000000" pitchFamily="2" charset="-78"/>
              </a:rPr>
              <a:t> می توان کار موقعیت یابی را انجام داد. </a:t>
            </a:r>
          </a:p>
        </p:txBody>
      </p:sp>
    </p:spTree>
    <p:extLst>
      <p:ext uri="{BB962C8B-B14F-4D97-AF65-F5344CB8AC3E}">
        <p14:creationId xmlns:p14="http://schemas.microsoft.com/office/powerpoint/2010/main" val="90643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2" y="3605645"/>
            <a:ext cx="3427134" cy="3023754"/>
          </a:xfrm>
          <a:prstGeom prst="rect">
            <a:avLst/>
          </a:prstGeom>
        </p:spPr>
      </p:pic>
      <p:sp>
        <p:nvSpPr>
          <p:cNvPr id="3" name="Content Placeholder 2"/>
          <p:cNvSpPr>
            <a:spLocks noGrp="1"/>
          </p:cNvSpPr>
          <p:nvPr>
            <p:ph idx="1"/>
          </p:nvPr>
        </p:nvSpPr>
        <p:spPr>
          <a:xfrm>
            <a:off x="412692" y="753318"/>
            <a:ext cx="9621670" cy="4758827"/>
          </a:xfrm>
        </p:spPr>
        <p:txBody>
          <a:bodyPr>
            <a:normAutofit/>
          </a:bodyPr>
          <a:lstStyle/>
          <a:p>
            <a:pPr>
              <a:lnSpc>
                <a:spcPct val="150000"/>
              </a:lnSpc>
            </a:pPr>
            <a:r>
              <a:rPr lang="fa-IR" b="1" dirty="0">
                <a:cs typeface="B Nazanin" panose="00000400000000000000" pitchFamily="2" charset="-78"/>
              </a:rPr>
              <a:t>ج</a:t>
            </a:r>
            <a:r>
              <a:rPr lang="fa-IR" b="1" dirty="0" smtClean="0">
                <a:cs typeface="B Nazanin" panose="00000400000000000000" pitchFamily="2" charset="-78"/>
              </a:rPr>
              <a:t>ی‌پی‌اس </a:t>
            </a:r>
            <a:r>
              <a:rPr lang="fa-IR" b="1" dirty="0">
                <a:cs typeface="B Nazanin" panose="00000400000000000000" pitchFamily="2" charset="-78"/>
              </a:rPr>
              <a:t>یا سیستم موقعیت‌یاب جهانی (</a:t>
            </a:r>
            <a:r>
              <a:rPr lang="en-US" b="1" dirty="0">
                <a:cs typeface="B Nazanin" panose="00000400000000000000" pitchFamily="2" charset="-78"/>
              </a:rPr>
              <a:t>Global Positioning Systems)، </a:t>
            </a:r>
            <a:r>
              <a:rPr lang="fa-IR" b="1" dirty="0">
                <a:cs typeface="B Nazanin" panose="00000400000000000000" pitchFamily="2" charset="-78"/>
              </a:rPr>
              <a:t>یک سیستم راهبری و مسیریابی ماهواره‌ای است که از شبکه‌ای با حداقل ۲۴ ماهواره تشکیل شده است. این ماهواره‌ها به سفارش وزارت دفاع ایالات متحده ساخته و در مدار زمین قرار داده شده‌اند. جی‌پی‌اس در </a:t>
            </a:r>
            <a:r>
              <a:rPr lang="fa-IR" b="1" dirty="0" smtClean="0">
                <a:cs typeface="B Nazanin" panose="00000400000000000000" pitchFamily="2" charset="-78"/>
              </a:rPr>
              <a:t>ابتدا برای </a:t>
            </a:r>
            <a:r>
              <a:rPr lang="fa-IR" b="1" dirty="0" smtClean="0">
                <a:cs typeface="B Nazanin" panose="00000400000000000000" pitchFamily="2" charset="-78"/>
              </a:rPr>
              <a:t>کاربردهای نظامی </a:t>
            </a:r>
            <a:r>
              <a:rPr lang="fa-IR" b="1" dirty="0">
                <a:cs typeface="B Nazanin" panose="00000400000000000000" pitchFamily="2" charset="-78"/>
              </a:rPr>
              <a:t>تهیه شد ولی از سال ۱۹۸۰ استفاده عمومی آن آزاد و آغاز شد.</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خدمات این مجموعه در هر شرایط آب و هوایی و در هر نقطه از کره زمین در تمام شبانه‌روز در دسترس است و استفاده از آن رایگان است.</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علاوه بر جی‌پی‌اس، دو سیستم کمابیش مشابه دیگر نیز وجود دارد: سیستم گلوناس که دولت شوروی ساخته و اکنون به‌دست کشور روسیه اداره می‌شود و سیستم گالیله که کشورهای اروپائی آن را برای وابسته نبودن به سیستم آمریکائی جی‌پی‌اس ساخته اند.</a:t>
            </a:r>
            <a:endParaRPr lang="en-US" dirty="0">
              <a:cs typeface="B Nazanin" panose="00000400000000000000" pitchFamily="2" charset="-78"/>
            </a:endParaRPr>
          </a:p>
        </p:txBody>
      </p:sp>
    </p:spTree>
    <p:extLst>
      <p:ext uri="{BB962C8B-B14F-4D97-AF65-F5344CB8AC3E}">
        <p14:creationId xmlns:p14="http://schemas.microsoft.com/office/powerpoint/2010/main" val="396618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8959"/>
            <a:ext cx="9676262" cy="3880773"/>
          </a:xfrm>
        </p:spPr>
        <p:txBody>
          <a:bodyPr>
            <a:noAutofit/>
          </a:bodyPr>
          <a:lstStyle/>
          <a:p>
            <a:pPr>
              <a:lnSpc>
                <a:spcPct val="150000"/>
              </a:lnSpc>
            </a:pPr>
            <a:r>
              <a:rPr lang="fa-IR" b="1" dirty="0">
                <a:cs typeface="B Nazanin" panose="00000400000000000000" pitchFamily="2" charset="-78"/>
              </a:rPr>
              <a:t>سیستم تعیین موقعیت جهانی </a:t>
            </a:r>
            <a:r>
              <a:rPr lang="en-US" b="1" dirty="0">
                <a:cs typeface="B Nazanin" panose="00000400000000000000" pitchFamily="2" charset="-78"/>
              </a:rPr>
              <a:t>GPS </a:t>
            </a:r>
            <a:r>
              <a:rPr lang="fa-IR" b="1" dirty="0">
                <a:cs typeface="B Nazanin" panose="00000400000000000000" pitchFamily="2" charset="-78"/>
              </a:rPr>
              <a:t>متشکل از 24 ماهواره است که درارتفاع </a:t>
            </a:r>
            <a:r>
              <a:rPr lang="fa-IR" b="1" dirty="0" smtClean="0">
                <a:cs typeface="B Nazanin" panose="00000400000000000000" pitchFamily="2" charset="-78"/>
              </a:rPr>
              <a:t>24000 </a:t>
            </a:r>
            <a:r>
              <a:rPr lang="fa-IR" b="1" dirty="0">
                <a:cs typeface="B Nazanin" panose="00000400000000000000" pitchFamily="2" charset="-78"/>
              </a:rPr>
              <a:t>کیلومتری ازسطح زمین قراردارند ودر 6 مدار که هرمدار 4 ماهواره قرارداد وبا زاویه میل 55 درجه </a:t>
            </a:r>
            <a:r>
              <a:rPr lang="fa-IR" b="1" dirty="0" smtClean="0">
                <a:cs typeface="B Nazanin" panose="00000400000000000000" pitchFamily="2" charset="-78"/>
              </a:rPr>
              <a:t>وپریود </a:t>
            </a:r>
            <a:r>
              <a:rPr lang="fa-IR" b="1" dirty="0">
                <a:cs typeface="B Nazanin" panose="00000400000000000000" pitchFamily="2" charset="-78"/>
              </a:rPr>
              <a:t>12 ساعته </a:t>
            </a:r>
            <a:r>
              <a:rPr lang="fa-IR" b="1" dirty="0" smtClean="0">
                <a:cs typeface="B Nazanin" panose="00000400000000000000" pitchFamily="2" charset="-78"/>
              </a:rPr>
              <a:t>درگردشند، </a:t>
            </a:r>
            <a:r>
              <a:rPr lang="fa-IR" b="1" dirty="0" smtClean="0">
                <a:cs typeface="B Nazanin" panose="00000400000000000000" pitchFamily="2" charset="-78"/>
              </a:rPr>
              <a:t>سرعت </a:t>
            </a:r>
            <a:r>
              <a:rPr lang="fa-IR" b="1" dirty="0">
                <a:cs typeface="B Nazanin" panose="00000400000000000000" pitchFamily="2" charset="-78"/>
              </a:rPr>
              <a:t>هریک ۷۰۰۰ مایل بر ساعت است. این ماهواره‌ها نیروی خود را از خورشید تأمین می‌کنند. همچنین باتری‌هایی نیز برای زمانهای خورشید گرفتگی و یا مواقعی که در سایه زمین حرکت می‌کنند به‌همراه دارند. .</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هرماهواره</a:t>
            </a:r>
            <a:r>
              <a:rPr lang="en-US" b="1" dirty="0">
                <a:cs typeface="B Nazanin" panose="00000400000000000000" pitchFamily="2" charset="-78"/>
              </a:rPr>
              <a:t>GPS </a:t>
            </a:r>
            <a:r>
              <a:rPr lang="fa-IR" b="1" dirty="0">
                <a:cs typeface="B Nazanin" panose="00000400000000000000" pitchFamily="2" charset="-78"/>
              </a:rPr>
              <a:t>دوموج با دو فرکانس درباند امواج الکترومغناطیسی (</a:t>
            </a:r>
            <a:r>
              <a:rPr lang="en-US" b="1" dirty="0">
                <a:cs typeface="B Nazanin" panose="00000400000000000000" pitchFamily="2" charset="-78"/>
              </a:rPr>
              <a:t>L1, L2 ) </a:t>
            </a:r>
            <a:r>
              <a:rPr lang="fa-IR" b="1" dirty="0">
                <a:cs typeface="B Nazanin" panose="00000400000000000000" pitchFamily="2" charset="-78"/>
              </a:rPr>
              <a:t>ارسال می کند موج </a:t>
            </a:r>
            <a:r>
              <a:rPr lang="en-US" b="1" dirty="0">
                <a:cs typeface="B Nazanin" panose="00000400000000000000" pitchFamily="2" charset="-78"/>
              </a:rPr>
              <a:t>L1 </a:t>
            </a:r>
            <a:r>
              <a:rPr lang="fa-IR" b="1" dirty="0">
                <a:cs typeface="B Nazanin" panose="00000400000000000000" pitchFamily="2" charset="-78"/>
              </a:rPr>
              <a:t>با فرکانس1575 </a:t>
            </a:r>
            <a:r>
              <a:rPr lang="en-US" b="1" dirty="0">
                <a:cs typeface="B Nazanin" panose="00000400000000000000" pitchFamily="2" charset="-78"/>
              </a:rPr>
              <a:t>MHZ  </a:t>
            </a:r>
            <a:r>
              <a:rPr lang="fa-IR" b="1" dirty="0">
                <a:cs typeface="B Nazanin" panose="00000400000000000000" pitchFamily="2" charset="-78"/>
              </a:rPr>
              <a:t>و موج </a:t>
            </a:r>
            <a:r>
              <a:rPr lang="en-US" b="1" dirty="0">
                <a:cs typeface="B Nazanin" panose="00000400000000000000" pitchFamily="2" charset="-78"/>
              </a:rPr>
              <a:t>L2 </a:t>
            </a:r>
            <a:r>
              <a:rPr lang="fa-IR" b="1" dirty="0">
                <a:cs typeface="B Nazanin" panose="00000400000000000000" pitchFamily="2" charset="-78"/>
              </a:rPr>
              <a:t>با فرکانس1227 </a:t>
            </a:r>
            <a:r>
              <a:rPr lang="en-US" b="1" dirty="0">
                <a:cs typeface="B Nazanin" panose="00000400000000000000" pitchFamily="2" charset="-78"/>
              </a:rPr>
              <a:t>MHZ  </a:t>
            </a:r>
            <a:r>
              <a:rPr lang="fa-IR" b="1" dirty="0">
                <a:cs typeface="B Nazanin" panose="00000400000000000000" pitchFamily="2" charset="-78"/>
              </a:rPr>
              <a:t>می باشد.</a:t>
            </a:r>
            <a:r>
              <a:rPr lang="fa-IR" dirty="0">
                <a:cs typeface="B Nazanin" panose="00000400000000000000" pitchFamily="2" charset="-78"/>
              </a:rPr>
              <a:t/>
            </a:r>
            <a:br>
              <a:rPr lang="fa-IR" dirty="0">
                <a:cs typeface="B Nazanin" panose="00000400000000000000" pitchFamily="2" charset="-78"/>
              </a:rPr>
            </a:br>
            <a:endParaRPr lang="fa-IR" dirty="0" smtClean="0">
              <a:cs typeface="B Nazanin" panose="00000400000000000000" pitchFamily="2" charset="-78"/>
            </a:endParaRPr>
          </a:p>
          <a:p>
            <a:pPr>
              <a:lnSpc>
                <a:spcPct val="150000"/>
              </a:lnSpc>
            </a:pPr>
            <a:r>
              <a:rPr lang="fa-IR" b="1" dirty="0" smtClean="0">
                <a:cs typeface="B Nazanin" panose="00000400000000000000" pitchFamily="2" charset="-78"/>
              </a:rPr>
              <a:t>در </a:t>
            </a:r>
            <a:r>
              <a:rPr lang="fa-IR" b="1" dirty="0">
                <a:cs typeface="B Nazanin" panose="00000400000000000000" pitchFamily="2" charset="-78"/>
              </a:rPr>
              <a:t>اینجا به برخی </a:t>
            </a:r>
            <a:r>
              <a:rPr lang="fa-IR" b="1" dirty="0" smtClean="0">
                <a:cs typeface="B Nazanin" panose="00000400000000000000" pitchFamily="2" charset="-78"/>
              </a:rPr>
              <a:t>مشخصه‌های </a:t>
            </a:r>
            <a:r>
              <a:rPr lang="fa-IR" b="1" dirty="0">
                <a:cs typeface="B Nazanin" panose="00000400000000000000" pitchFamily="2" charset="-78"/>
              </a:rPr>
              <a:t>این سیستم اشاره می‌‌کنیم:</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 اولین ماهواره جی‌پی‌اس در سال ۱۹۷۸ یعنی حدود ۳۵ سال پیش در مدار زمین قرار گرفت.</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 در سال ۱۹۹۴ شبکه ۲۴ عددی </a:t>
            </a:r>
            <a:r>
              <a:rPr lang="en-US" b="1" dirty="0">
                <a:cs typeface="B Nazanin" panose="00000400000000000000" pitchFamily="2" charset="-78"/>
              </a:rPr>
              <a:t>NAVSTAR </a:t>
            </a:r>
            <a:r>
              <a:rPr lang="fa-IR" b="1" dirty="0">
                <a:cs typeface="B Nazanin" panose="00000400000000000000" pitchFamily="2" charset="-78"/>
              </a:rPr>
              <a:t>تکمیل گردید.</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 عمر هر ماهواره حدود ۱۰ سال است که پس از آن جایگزین می‌گردد.</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 هر ماهواره حدود ۱۰۰۰ کیلوگرم وزن دارد و طول باتری‌های خورشیدی آن ۵.۵ متر است.</a:t>
            </a:r>
            <a:r>
              <a:rPr lang="fa-IR" dirty="0">
                <a:cs typeface="B Nazanin" panose="00000400000000000000" pitchFamily="2" charset="-78"/>
              </a:rPr>
              <a:t/>
            </a:r>
            <a:br>
              <a:rPr lang="fa-IR" dirty="0">
                <a:cs typeface="B Nazanin" panose="00000400000000000000" pitchFamily="2" charset="-78"/>
              </a:rPr>
            </a:br>
            <a:r>
              <a:rPr lang="fa-IR" b="1" dirty="0">
                <a:cs typeface="B Nazanin" panose="00000400000000000000" pitchFamily="2" charset="-78"/>
              </a:rPr>
              <a:t>* انرژی مصرفی هر ماهواره، کمتر از ۵۰ وات است.</a:t>
            </a:r>
            <a:endParaRPr lang="en-US" dirty="0">
              <a:cs typeface="B Nazanin" panose="00000400000000000000" pitchFamily="2" charset="-78"/>
            </a:endParaRPr>
          </a:p>
        </p:txBody>
      </p:sp>
    </p:spTree>
    <p:extLst>
      <p:ext uri="{BB962C8B-B14F-4D97-AF65-F5344CB8AC3E}">
        <p14:creationId xmlns:p14="http://schemas.microsoft.com/office/powerpoint/2010/main" val="207218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2" y="244369"/>
            <a:ext cx="9069287" cy="6369262"/>
          </a:xfrm>
        </p:spPr>
        <p:txBody>
          <a:bodyPr>
            <a:noAutofit/>
          </a:bodyPr>
          <a:lstStyle/>
          <a:p>
            <a:pPr marL="0" indent="0">
              <a:lnSpc>
                <a:spcPct val="170000"/>
              </a:lnSpc>
              <a:buNone/>
            </a:pPr>
            <a:r>
              <a:rPr lang="fa-IR" sz="1600" b="1" dirty="0">
                <a:cs typeface="B Nazanin" panose="00000400000000000000" pitchFamily="2" charset="-78"/>
              </a:rPr>
              <a:t> الف – درزمینه های نظامی</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1- کاربردهوایی : ازهدایت موشک ها تا تمام هواپیماهای جنگنده و بمب افکن , هلی کوپتر .موشک کروز , چتر بازی و پروازهای نظامی و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2- کاربرد های دریایی: زیردریایی , کشتی و تمام انواع قایق ها ودریانوردی نظامی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3- کابردهای زمینی :  مکان توپخانه ها, ناوبری خودروها , هدایت پیاده نظام , سیستم موشک زمین به زمین , شناخت نوع وجنس خاک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ب: کاربرد های نقشه برداری </a:t>
            </a:r>
            <a:r>
              <a:rPr lang="fa-IR" sz="1600" b="1" dirty="0" smtClean="0">
                <a:cs typeface="B Nazanin" panose="00000400000000000000" pitchFamily="2" charset="-78"/>
              </a:rPr>
              <a:t>:</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1) نقشه برداری هیدرو گرافیک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2) نقشه برداری سینما تیکی خیلی دقیق برروی زمین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3) فتو گرامتری بدون کنترل زمینی</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4) انبوه سازی شبکه ژئو </a:t>
            </a:r>
            <a:r>
              <a:rPr lang="fa-IR" sz="1600" b="1" dirty="0" smtClean="0">
                <a:cs typeface="B Nazanin" panose="00000400000000000000" pitchFamily="2" charset="-78"/>
              </a:rPr>
              <a:t>دتیک</a:t>
            </a:r>
            <a:r>
              <a:rPr lang="fa-IR" sz="1600" dirty="0">
                <a:cs typeface="B Nazanin" panose="00000400000000000000" pitchFamily="2" charset="-78"/>
              </a:rPr>
              <a:t/>
            </a:r>
            <a:br>
              <a:rPr lang="fa-IR" sz="1600" dirty="0">
                <a:cs typeface="B Nazanin" panose="00000400000000000000" pitchFamily="2" charset="-78"/>
              </a:rPr>
            </a:br>
            <a:r>
              <a:rPr lang="fa-IR" sz="1600" b="1" dirty="0" smtClean="0">
                <a:cs typeface="B Nazanin" panose="00000400000000000000" pitchFamily="2" charset="-78"/>
              </a:rPr>
              <a:t>5) </a:t>
            </a:r>
            <a:r>
              <a:rPr lang="fa-IR" sz="1600" b="1" dirty="0">
                <a:cs typeface="B Nazanin" panose="00000400000000000000" pitchFamily="2" charset="-78"/>
              </a:rPr>
              <a:t>فتو گرامتری بصورت </a:t>
            </a:r>
            <a:r>
              <a:rPr lang="en-US" sz="1600" b="1" dirty="0">
                <a:cs typeface="B Nazanin" panose="00000400000000000000" pitchFamily="2" charset="-78"/>
              </a:rPr>
              <a:t>REAL .TIME</a:t>
            </a:r>
            <a:r>
              <a:rPr lang="en-US" sz="1600" dirty="0">
                <a:cs typeface="B Nazanin" panose="00000400000000000000" pitchFamily="2" charset="-78"/>
              </a:rPr>
              <a:t/>
            </a:r>
            <a:br>
              <a:rPr lang="en-US" sz="1600" dirty="0">
                <a:cs typeface="B Nazanin" panose="00000400000000000000" pitchFamily="2" charset="-78"/>
              </a:rPr>
            </a:br>
            <a:r>
              <a:rPr lang="fa-IR" sz="1600" b="1" dirty="0">
                <a:cs typeface="B Nazanin" panose="00000400000000000000" pitchFamily="2" charset="-78"/>
              </a:rPr>
              <a:t>ج: کاربردهای تجاری :</a:t>
            </a:r>
            <a:r>
              <a:rPr lang="fa-IR" sz="1600" dirty="0">
                <a:cs typeface="B Nazanin" panose="00000400000000000000" pitchFamily="2" charset="-78"/>
              </a:rPr>
              <a:t/>
            </a:r>
            <a:br>
              <a:rPr lang="fa-IR" sz="1600" dirty="0">
                <a:cs typeface="B Nazanin" panose="00000400000000000000" pitchFamily="2" charset="-78"/>
              </a:rPr>
            </a:br>
            <a:r>
              <a:rPr lang="fa-IR" sz="1600" b="1" dirty="0">
                <a:cs typeface="B Nazanin" panose="00000400000000000000" pitchFamily="2" charset="-78"/>
              </a:rPr>
              <a:t>1)ناوبری هوایی  </a:t>
            </a:r>
            <a:r>
              <a:rPr lang="fa-IR" sz="1600" b="1" dirty="0" smtClean="0">
                <a:cs typeface="B Nazanin" panose="00000400000000000000" pitchFamily="2" charset="-78"/>
              </a:rPr>
              <a:t>                 2) ناوبری دریایی</a:t>
            </a:r>
          </a:p>
        </p:txBody>
      </p:sp>
      <p:sp>
        <p:nvSpPr>
          <p:cNvPr id="4" name="Rectangle 3"/>
          <p:cNvSpPr/>
          <p:nvPr/>
        </p:nvSpPr>
        <p:spPr>
          <a:xfrm>
            <a:off x="848894" y="4741544"/>
            <a:ext cx="3498072" cy="923330"/>
          </a:xfrm>
          <a:prstGeom prst="rect">
            <a:avLst/>
          </a:prstGeom>
          <a:noFill/>
        </p:spPr>
        <p:txBody>
          <a:bodyPr wrap="none" lIns="91440" tIns="45720" rIns="91440" bIns="45720">
            <a:spAutoFit/>
          </a:bodyPr>
          <a:lstStyle/>
          <a:p>
            <a:pPr algn="ctr" rtl="1"/>
            <a:r>
              <a:rPr lang="fa-I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کاربرد</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GPs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endParaRPr>
          </a:p>
        </p:txBody>
      </p:sp>
    </p:spTree>
    <p:extLst>
      <p:ext uri="{BB962C8B-B14F-4D97-AF65-F5344CB8AC3E}">
        <p14:creationId xmlns:p14="http://schemas.microsoft.com/office/powerpoint/2010/main" val="42773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22" y="1006422"/>
            <a:ext cx="10836321" cy="3880773"/>
          </a:xfrm>
        </p:spPr>
        <p:txBody>
          <a:bodyPr>
            <a:noAutofit/>
          </a:bodyPr>
          <a:lstStyle/>
          <a:p>
            <a:pPr>
              <a:lnSpc>
                <a:spcPct val="150000"/>
              </a:lnSpc>
            </a:pPr>
            <a:r>
              <a:rPr lang="fa-IR" sz="1700" b="1" dirty="0" smtClean="0">
                <a:cs typeface="B Nazanin" panose="00000400000000000000" pitchFamily="2" charset="-78"/>
              </a:rPr>
              <a:t>اگرفاصله </a:t>
            </a:r>
            <a:r>
              <a:rPr lang="fa-IR" sz="1700" b="1" dirty="0">
                <a:cs typeface="B Nazanin" panose="00000400000000000000" pitchFamily="2" charset="-78"/>
              </a:rPr>
              <a:t>ما ازماهواره 1 درحدود 10 کیلومتر باشد بنابراین مکان ما درفضا برمحیط </a:t>
            </a:r>
            <a:r>
              <a:rPr lang="fa-IR" sz="1700" b="1" dirty="0" smtClean="0">
                <a:cs typeface="B Nazanin" panose="00000400000000000000" pitchFamily="2" charset="-78"/>
              </a:rPr>
              <a:t>کره </a:t>
            </a:r>
            <a:r>
              <a:rPr lang="fa-IR" sz="1700" b="1" dirty="0">
                <a:cs typeface="B Nazanin" panose="00000400000000000000" pitchFamily="2" charset="-78"/>
              </a:rPr>
              <a:t>به مرکزیت ماهواره </a:t>
            </a:r>
            <a:r>
              <a:rPr lang="fa-IR" sz="1700" b="1" dirty="0" smtClean="0">
                <a:cs typeface="B Nazanin" panose="00000400000000000000" pitchFamily="2" charset="-78"/>
              </a:rPr>
              <a:t>به شعاع </a:t>
            </a:r>
            <a:r>
              <a:rPr lang="fa-IR" sz="1700" b="1" dirty="0">
                <a:cs typeface="B Nazanin" panose="00000400000000000000" pitchFamily="2" charset="-78"/>
              </a:rPr>
              <a:t>10 کیلومتر منطبق می باشد حال فرض می کنیم فاصله ما ازماهواره </a:t>
            </a:r>
            <a:r>
              <a:rPr lang="fa-IR" sz="1700" b="1" dirty="0" smtClean="0">
                <a:cs typeface="B Nazanin" panose="00000400000000000000" pitchFamily="2" charset="-78"/>
              </a:rPr>
              <a:t>2 </a:t>
            </a:r>
            <a:r>
              <a:rPr lang="fa-IR" sz="1700" b="1" dirty="0">
                <a:cs typeface="B Nazanin" panose="00000400000000000000" pitchFamily="2" charset="-78"/>
              </a:rPr>
              <a:t>درحدود 11 کیلومتر باشد دراین حالت نیز مکان ما درفضا برروی محیط کره ای به مرکز ماهواره 2 وشعاع 11 کیلومتر واقع  است فصل مشترک این دوکره می تواند یک دایره باشد که مکان ما بطورقطع برروی محیط این دایره قراردارد .</a:t>
            </a:r>
            <a:r>
              <a:rPr lang="fa-IR" sz="1700" dirty="0">
                <a:cs typeface="B Nazanin" panose="00000400000000000000" pitchFamily="2" charset="-78"/>
              </a:rPr>
              <a:t/>
            </a:r>
            <a:br>
              <a:rPr lang="fa-IR" sz="1700" dirty="0">
                <a:cs typeface="B Nazanin" panose="00000400000000000000" pitchFamily="2" charset="-78"/>
              </a:rPr>
            </a:br>
            <a:r>
              <a:rPr lang="fa-IR" sz="1700" b="1" dirty="0">
                <a:cs typeface="B Nazanin" panose="00000400000000000000" pitchFamily="2" charset="-78"/>
              </a:rPr>
              <a:t>حال اگر ماهواره سوم را نیز درنظربگیریم که فاصله اش با ما 12 کیلومترباشد دراین صورت فصل مشترک کره مربوط به ماهواره 3 با فصل مشترک کره های ماهواره ای 1و2 حداکثر دونقطه می باشد که قطعاً یکی ازاین دو مبین مکان واقعی ما خواهد بود.اما بطورقطعی یکی از این دو نقطه نامعقول می باشد .</a:t>
            </a:r>
            <a:r>
              <a:rPr lang="fa-IR" sz="1700" dirty="0">
                <a:cs typeface="B Nazanin" panose="00000400000000000000" pitchFamily="2" charset="-78"/>
              </a:rPr>
              <a:t/>
            </a:r>
            <a:br>
              <a:rPr lang="fa-IR" sz="1700" dirty="0">
                <a:cs typeface="B Nazanin" panose="00000400000000000000" pitchFamily="2" charset="-78"/>
              </a:rPr>
            </a:br>
            <a:r>
              <a:rPr lang="fa-IR" sz="1700" b="1" dirty="0" smtClean="0">
                <a:cs typeface="B Nazanin" panose="00000400000000000000" pitchFamily="2" charset="-78"/>
              </a:rPr>
              <a:t>ازنظر </a:t>
            </a:r>
            <a:r>
              <a:rPr lang="fa-IR" sz="1700" b="1" dirty="0">
                <a:cs typeface="B Nazanin" panose="00000400000000000000" pitchFamily="2" charset="-78"/>
              </a:rPr>
              <a:t>تئوری با استفاده از3 ماهواره می توانیم مکان خودرا به دست آوریم ولی به دلیل فنی </a:t>
            </a:r>
            <a:r>
              <a:rPr lang="fa-IR" sz="1700" b="1" dirty="0" smtClean="0">
                <a:cs typeface="B Nazanin" panose="00000400000000000000" pitchFamily="2" charset="-78"/>
              </a:rPr>
              <a:t>چنانچه </a:t>
            </a:r>
            <a:r>
              <a:rPr lang="fa-IR" sz="1700" b="1" dirty="0">
                <a:cs typeface="B Nazanin" panose="00000400000000000000" pitchFamily="2" charset="-78"/>
              </a:rPr>
              <a:t>ماهواره چهارم را همانند ماهواره های 1و2 انتخاب کنیم بطورقطع فصل مشترک این چهار کره یک نقطه خواهد بود واین نقطه مختصات مکانی مارا نشان می دهد </a:t>
            </a:r>
            <a:r>
              <a:rPr lang="fa-IR" sz="1700" b="1" dirty="0" smtClean="0">
                <a:cs typeface="B Nazanin" panose="00000400000000000000" pitchFamily="2" charset="-78"/>
              </a:rPr>
              <a:t>.</a:t>
            </a:r>
          </a:p>
          <a:p>
            <a:pPr>
              <a:lnSpc>
                <a:spcPct val="150000"/>
              </a:lnSpc>
            </a:pPr>
            <a:r>
              <a:rPr lang="fa-IR" sz="1700" dirty="0">
                <a:cs typeface="B Nazanin" panose="00000400000000000000" pitchFamily="2" charset="-78"/>
              </a:rPr>
              <a:t/>
            </a:r>
            <a:br>
              <a:rPr lang="fa-IR" sz="1700" dirty="0">
                <a:cs typeface="B Nazanin" panose="00000400000000000000" pitchFamily="2" charset="-78"/>
              </a:rPr>
            </a:br>
            <a:r>
              <a:rPr lang="fa-IR" sz="1700" b="1" dirty="0" smtClean="0">
                <a:cs typeface="B Nazanin" panose="00000400000000000000" pitchFamily="2" charset="-78"/>
              </a:rPr>
              <a:t>بطورخلاصه می توان بیان کرد که مبنای کار </a:t>
            </a:r>
            <a:r>
              <a:rPr lang="en-US" sz="1700" b="1" dirty="0" smtClean="0">
                <a:cs typeface="B Nazanin" panose="00000400000000000000" pitchFamily="2" charset="-78"/>
              </a:rPr>
              <a:t> GPS </a:t>
            </a:r>
            <a:r>
              <a:rPr lang="fa-IR" sz="1700" b="1" dirty="0" smtClean="0">
                <a:cs typeface="B Nazanin" panose="00000400000000000000" pitchFamily="2" charset="-78"/>
              </a:rPr>
              <a:t>استفاده ازماهواره به عنوان مرجعی جهت یافتن موقعیت درهرنقطه زمین می باشد سایر مسایل این سیستم صرفاً جزئیات تکنیکی هستند که به سرعت و دقت وسهولت عمل موقعیت یابی کمک می کند.</a:t>
            </a:r>
            <a:endParaRPr lang="en-US" sz="1700" dirty="0">
              <a:cs typeface="B Nazanin" panose="00000400000000000000" pitchFamily="2" charset="-78"/>
            </a:endParaRPr>
          </a:p>
        </p:txBody>
      </p:sp>
      <p:sp>
        <p:nvSpPr>
          <p:cNvPr id="4" name="Rectangle 3"/>
          <p:cNvSpPr/>
          <p:nvPr/>
        </p:nvSpPr>
        <p:spPr>
          <a:xfrm rot="16200000">
            <a:off x="8347286" y="3047850"/>
            <a:ext cx="6789301" cy="830997"/>
          </a:xfrm>
          <a:prstGeom prst="rect">
            <a:avLst/>
          </a:prstGeom>
          <a:noFill/>
        </p:spPr>
        <p:txBody>
          <a:bodyPr wrap="square" lIns="91440" tIns="45720" rIns="91440" bIns="45720">
            <a:spAutoFit/>
          </a:bodyPr>
          <a:lstStyle/>
          <a:p>
            <a:pPr algn="ctr" rtl="1"/>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روش تعیین موقعیت با</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  GPs </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endParaRPr>
          </a:p>
        </p:txBody>
      </p:sp>
    </p:spTree>
    <p:extLst>
      <p:ext uri="{BB962C8B-B14F-4D97-AF65-F5344CB8AC3E}">
        <p14:creationId xmlns:p14="http://schemas.microsoft.com/office/powerpoint/2010/main" val="356082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595" r="33293"/>
          <a:stretch/>
        </p:blipFill>
        <p:spPr>
          <a:xfrm>
            <a:off x="420832" y="1169594"/>
            <a:ext cx="2421082" cy="3881437"/>
          </a:xfrm>
        </p:spPr>
      </p:pic>
      <p:pic>
        <p:nvPicPr>
          <p:cNvPr id="10" name="Picture 9"/>
          <p:cNvPicPr>
            <a:picLocks noChangeAspect="1"/>
          </p:cNvPicPr>
          <p:nvPr/>
        </p:nvPicPr>
        <p:blipFill rotWithShape="1">
          <a:blip r:embed="rId3"/>
          <a:srcRect l="58753" t="26477" r="19279" b="40479"/>
          <a:stretch/>
        </p:blipFill>
        <p:spPr>
          <a:xfrm>
            <a:off x="2610796" y="1744273"/>
            <a:ext cx="3117273" cy="2637693"/>
          </a:xfrm>
          <a:prstGeom prst="rect">
            <a:avLst/>
          </a:prstGeom>
        </p:spPr>
      </p:pic>
      <p:cxnSp>
        <p:nvCxnSpPr>
          <p:cNvPr id="12" name="Straight Arrow Connector 11"/>
          <p:cNvCxnSpPr/>
          <p:nvPr/>
        </p:nvCxnSpPr>
        <p:spPr>
          <a:xfrm flipV="1">
            <a:off x="1693718" y="955964"/>
            <a:ext cx="1527464" cy="7897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79318" y="2003135"/>
            <a:ext cx="1662546" cy="1151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Arrow Connector 14"/>
          <p:cNvCxnSpPr>
            <a:stCxn id="13" idx="6"/>
          </p:cNvCxnSpPr>
          <p:nvPr/>
        </p:nvCxnSpPr>
        <p:spPr>
          <a:xfrm>
            <a:off x="2441864" y="2578640"/>
            <a:ext cx="644236" cy="102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9" idx="1"/>
          </p:cNvCxnSpPr>
          <p:nvPr/>
        </p:nvCxnSpPr>
        <p:spPr>
          <a:xfrm>
            <a:off x="1605395" y="4381966"/>
            <a:ext cx="902819" cy="8670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21182" y="717814"/>
            <a:ext cx="2416046" cy="584775"/>
          </a:xfrm>
          <a:prstGeom prst="rect">
            <a:avLst/>
          </a:prstGeom>
          <a:noFill/>
        </p:spPr>
        <p:txBody>
          <a:bodyPr wrap="none" lIns="91440" tIns="45720" rIns="91440" bIns="45720">
            <a:spAutoFit/>
          </a:bodyPr>
          <a:lstStyle/>
          <a:p>
            <a:pPr algn="ctr" rtl="1"/>
            <a:r>
              <a:rPr lang="fa-IR" sz="3200" dirty="0" smtClean="0">
                <a:ln w="0"/>
                <a:effectLst>
                  <a:outerShdw blurRad="38100" dist="19050" dir="2700000" algn="tl" rotWithShape="0">
                    <a:schemeClr val="dk1">
                      <a:alpha val="40000"/>
                    </a:schemeClr>
                  </a:outerShdw>
                </a:effectLst>
                <a:cs typeface="B Nazanin" panose="00000400000000000000" pitchFamily="2" charset="-78"/>
              </a:rPr>
              <a:t>آنتن داخلی </a:t>
            </a:r>
            <a:r>
              <a:rPr lang="en-US" sz="3200" dirty="0" smtClean="0">
                <a:ln w="0"/>
                <a:effectLst>
                  <a:outerShdw blurRad="38100" dist="19050" dir="2700000" algn="tl" rotWithShape="0">
                    <a:schemeClr val="dk1">
                      <a:alpha val="40000"/>
                    </a:schemeClr>
                  </a:outerShdw>
                </a:effectLst>
                <a:cs typeface="B Nazanin" panose="00000400000000000000" pitchFamily="2" charset="-78"/>
              </a:rPr>
              <a:t>GPS</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
        <p:nvSpPr>
          <p:cNvPr id="19" name="Rectangle 18"/>
          <p:cNvSpPr/>
          <p:nvPr/>
        </p:nvSpPr>
        <p:spPr>
          <a:xfrm>
            <a:off x="2508214" y="4956643"/>
            <a:ext cx="1874232" cy="584775"/>
          </a:xfrm>
          <a:prstGeom prst="rect">
            <a:avLst/>
          </a:prstGeom>
          <a:noFill/>
        </p:spPr>
        <p:txBody>
          <a:bodyPr wrap="none" lIns="91440" tIns="45720" rIns="91440" bIns="45720">
            <a:spAutoFit/>
          </a:bodyPr>
          <a:lstStyle/>
          <a:p>
            <a:pPr algn="ctr" rtl="1"/>
            <a:r>
              <a:rPr lang="fa-IR" sz="3200" dirty="0" smtClean="0">
                <a:ln w="0"/>
                <a:effectLst>
                  <a:outerShdw blurRad="38100" dist="19050" dir="2700000" algn="tl" rotWithShape="0">
                    <a:schemeClr val="dk1">
                      <a:alpha val="40000"/>
                    </a:schemeClr>
                  </a:outerShdw>
                </a:effectLst>
                <a:cs typeface="B Nazanin" panose="00000400000000000000" pitchFamily="2" charset="-78"/>
              </a:rPr>
              <a:t>صفحه نمایش</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graphicFrame>
        <p:nvGraphicFramePr>
          <p:cNvPr id="20" name="Table 19"/>
          <p:cNvGraphicFramePr>
            <a:graphicFrameLocks noGrp="1"/>
          </p:cNvGraphicFramePr>
          <p:nvPr>
            <p:extLst>
              <p:ext uri="{D42A27DB-BD31-4B8C-83A1-F6EECF244321}">
                <p14:modId xmlns:p14="http://schemas.microsoft.com/office/powerpoint/2010/main" val="2220288373"/>
              </p:ext>
            </p:extLst>
          </p:nvPr>
        </p:nvGraphicFramePr>
        <p:xfrm>
          <a:off x="5818910" y="355002"/>
          <a:ext cx="3616036" cy="6095758"/>
        </p:xfrm>
        <a:graphic>
          <a:graphicData uri="http://schemas.openxmlformats.org/drawingml/2006/table">
            <a:tbl>
              <a:tblPr rtl="1" firstRow="1" bandRow="1">
                <a:tableStyleId>{5C22544A-7EE6-4342-B048-85BDC9FD1C3A}</a:tableStyleId>
              </a:tblPr>
              <a:tblGrid>
                <a:gridCol w="2569232"/>
                <a:gridCol w="1046804"/>
              </a:tblGrid>
              <a:tr h="616878">
                <a:tc>
                  <a:txBody>
                    <a:bodyPr/>
                    <a:lstStyle/>
                    <a:p>
                      <a:pPr algn="ctr" rtl="1"/>
                      <a:r>
                        <a:rPr lang="fa-IR" dirty="0" smtClean="0">
                          <a:cs typeface="B Titr" panose="00000700000000000000" pitchFamily="2" charset="-78"/>
                        </a:rPr>
                        <a:t>عملکرد </a:t>
                      </a:r>
                      <a:endParaRPr lang="fa-IR" dirty="0">
                        <a:cs typeface="B Titr" panose="00000700000000000000" pitchFamily="2" charset="-78"/>
                      </a:endParaRPr>
                    </a:p>
                  </a:txBody>
                  <a:tcPr anchor="ctr"/>
                </a:tc>
                <a:tc>
                  <a:txBody>
                    <a:bodyPr/>
                    <a:lstStyle/>
                    <a:p>
                      <a:pPr algn="ctr" rtl="1"/>
                      <a:r>
                        <a:rPr lang="fa-IR" dirty="0" smtClean="0">
                          <a:cs typeface="B Titr" panose="00000700000000000000" pitchFamily="2" charset="-78"/>
                        </a:rPr>
                        <a:t>دکمه</a:t>
                      </a:r>
                      <a:endParaRPr lang="fa-IR" dirty="0">
                        <a:cs typeface="B Titr" panose="00000700000000000000" pitchFamily="2" charset="-78"/>
                      </a:endParaRPr>
                    </a:p>
                  </a:txBody>
                  <a:tcPr anchor="ctr"/>
                </a:tc>
              </a:tr>
              <a:tr h="649102">
                <a:tc>
                  <a:txBody>
                    <a:bodyPr/>
                    <a:lstStyle/>
                    <a:p>
                      <a:pPr algn="ctr" rtl="1"/>
                      <a:r>
                        <a:rPr lang="fa-IR" sz="1400" dirty="0" smtClean="0">
                          <a:cs typeface="B Nazanin" panose="00000400000000000000" pitchFamily="2" charset="-78"/>
                        </a:rPr>
                        <a:t>افزایش</a:t>
                      </a:r>
                      <a:r>
                        <a:rPr lang="fa-IR" sz="1400" baseline="0" dirty="0" smtClean="0">
                          <a:cs typeface="B Nazanin" panose="00000400000000000000" pitchFamily="2" charset="-78"/>
                        </a:rPr>
                        <a:t> بزرگنمایی(افزایش مقادیر یک سری از فیلدهای اطلاعاتی دستگاه )</a:t>
                      </a:r>
                      <a:endParaRPr lang="fa-IR" sz="1400" dirty="0">
                        <a:cs typeface="B Nazanin" panose="00000400000000000000" pitchFamily="2" charset="-78"/>
                      </a:endParaRPr>
                    </a:p>
                  </a:txBody>
                  <a:tcPr anchor="ctr"/>
                </a:tc>
                <a:tc>
                  <a:txBody>
                    <a:bodyPr/>
                    <a:lstStyle/>
                    <a:p>
                      <a:pPr algn="ctr" rtl="1"/>
                      <a:r>
                        <a:rPr lang="fa-IR" sz="1600" dirty="0" smtClean="0">
                          <a:cs typeface="B Nazanin" panose="00000400000000000000" pitchFamily="2" charset="-78"/>
                        </a:rPr>
                        <a:t>+</a:t>
                      </a:r>
                      <a:endParaRPr lang="fa-IR" sz="1600" dirty="0">
                        <a:cs typeface="B Nazanin" panose="00000400000000000000" pitchFamily="2" charset="-78"/>
                      </a:endParaRPr>
                    </a:p>
                  </a:txBody>
                  <a:tcPr anchor="ctr"/>
                </a:tc>
              </a:tr>
              <a:tr h="579137">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fa-IR" sz="1400" dirty="0" smtClean="0">
                          <a:cs typeface="B Nazanin" panose="00000400000000000000" pitchFamily="2" charset="-78"/>
                        </a:rPr>
                        <a:t>کاهش بزرگنمایی</a:t>
                      </a:r>
                      <a:r>
                        <a:rPr lang="fa-IR" sz="1400" baseline="0" dirty="0" smtClean="0">
                          <a:cs typeface="B Nazanin" panose="00000400000000000000" pitchFamily="2" charset="-78"/>
                        </a:rPr>
                        <a:t>(کاهش مقادیر یک سری از فیلدهای اطلاعاتی دستگاه )</a:t>
                      </a:r>
                      <a:endParaRPr lang="fa-IR" sz="1400" dirty="0" smtClean="0">
                        <a:cs typeface="B Nazanin" panose="00000400000000000000" pitchFamily="2" charset="-78"/>
                      </a:endParaRPr>
                    </a:p>
                  </a:txBody>
                  <a:tcPr anchor="ctr"/>
                </a:tc>
                <a:tc>
                  <a:txBody>
                    <a:bodyPr/>
                    <a:lstStyle/>
                    <a:p>
                      <a:pPr algn="ctr" rtl="1"/>
                      <a:r>
                        <a:rPr lang="fa-IR" sz="1600" dirty="0" smtClean="0">
                          <a:cs typeface="B Nazanin" panose="00000400000000000000" pitchFamily="2" charset="-78"/>
                        </a:rPr>
                        <a:t>-</a:t>
                      </a:r>
                      <a:endParaRPr lang="fa-IR" sz="1600" dirty="0">
                        <a:cs typeface="B Nazanin" panose="00000400000000000000" pitchFamily="2" charset="-78"/>
                      </a:endParaRPr>
                    </a:p>
                  </a:txBody>
                  <a:tcPr anchor="ctr"/>
                </a:tc>
              </a:tr>
              <a:tr h="405245">
                <a:tc>
                  <a:txBody>
                    <a:bodyPr/>
                    <a:lstStyle/>
                    <a:p>
                      <a:pPr algn="ctr" rtl="1"/>
                      <a:r>
                        <a:rPr lang="fa-IR" sz="1400" dirty="0" smtClean="0">
                          <a:cs typeface="B Nazanin" panose="00000400000000000000" pitchFamily="2" charset="-78"/>
                        </a:rPr>
                        <a:t>جهت پیدا کردن موقعیت اطلاعات ذخیره شده در دستگاه</a:t>
                      </a:r>
                      <a:endParaRPr lang="fa-IR" sz="1400" dirty="0">
                        <a:cs typeface="B Nazanin" panose="00000400000000000000" pitchFamily="2" charset="-78"/>
                      </a:endParaRPr>
                    </a:p>
                  </a:txBody>
                  <a:tcPr anchor="ctr"/>
                </a:tc>
                <a:tc>
                  <a:txBody>
                    <a:bodyPr/>
                    <a:lstStyle/>
                    <a:p>
                      <a:pPr algn="ctr" rtl="1"/>
                      <a:r>
                        <a:rPr lang="en-US" sz="1600" dirty="0" smtClean="0">
                          <a:cs typeface="B Nazanin" panose="00000400000000000000" pitchFamily="2" charset="-78"/>
                        </a:rPr>
                        <a:t>FIND</a:t>
                      </a:r>
                      <a:endParaRPr lang="fa-IR" sz="1600" dirty="0">
                        <a:cs typeface="B Nazanin" panose="00000400000000000000" pitchFamily="2" charset="-78"/>
                      </a:endParaRPr>
                    </a:p>
                  </a:txBody>
                  <a:tcPr anchor="ctr"/>
                </a:tc>
              </a:tr>
              <a:tr h="517992">
                <a:tc>
                  <a:txBody>
                    <a:bodyPr/>
                    <a:lstStyle/>
                    <a:p>
                      <a:pPr algn="ctr" rtl="1"/>
                      <a:r>
                        <a:rPr lang="fa-IR" sz="1400" dirty="0" smtClean="0">
                          <a:cs typeface="B Nazanin" panose="00000400000000000000" pitchFamily="2" charset="-78"/>
                        </a:rPr>
                        <a:t>جهت</a:t>
                      </a:r>
                      <a:r>
                        <a:rPr lang="fa-IR" sz="1400" baseline="0" dirty="0" smtClean="0">
                          <a:cs typeface="B Nazanin" panose="00000400000000000000" pitchFamily="2" charset="-78"/>
                        </a:rPr>
                        <a:t> تغییر صفحات اصلی دستگاه</a:t>
                      </a:r>
                      <a:endParaRPr lang="fa-IR" sz="1400" dirty="0">
                        <a:cs typeface="B Nazanin" panose="00000400000000000000" pitchFamily="2" charset="-78"/>
                      </a:endParaRPr>
                    </a:p>
                  </a:txBody>
                  <a:tcPr anchor="ctr"/>
                </a:tc>
                <a:tc>
                  <a:txBody>
                    <a:bodyPr/>
                    <a:lstStyle/>
                    <a:p>
                      <a:pPr algn="ctr" rtl="1"/>
                      <a:r>
                        <a:rPr lang="en-US" sz="1600" dirty="0" smtClean="0">
                          <a:cs typeface="B Nazanin" panose="00000400000000000000" pitchFamily="2" charset="-78"/>
                        </a:rPr>
                        <a:t>PAGE</a:t>
                      </a:r>
                      <a:endParaRPr lang="fa-IR" sz="1600" dirty="0">
                        <a:cs typeface="B Nazanin" panose="00000400000000000000" pitchFamily="2" charset="-78"/>
                      </a:endParaRPr>
                    </a:p>
                  </a:txBody>
                  <a:tcPr anchor="ctr"/>
                </a:tc>
              </a:tr>
              <a:tr h="541014">
                <a:tc>
                  <a:txBody>
                    <a:bodyPr/>
                    <a:lstStyle/>
                    <a:p>
                      <a:pPr algn="ctr" rtl="1"/>
                      <a:r>
                        <a:rPr lang="fa-IR" sz="1400" dirty="0" smtClean="0">
                          <a:cs typeface="B Nazanin" panose="00000400000000000000" pitchFamily="2" charset="-78"/>
                        </a:rPr>
                        <a:t>جهت ورود به منوی،برنامه‌های</a:t>
                      </a:r>
                      <a:r>
                        <a:rPr lang="fa-IR" sz="1400" baseline="0" dirty="0" smtClean="0">
                          <a:cs typeface="B Nazanin" panose="00000400000000000000" pitchFamily="2" charset="-78"/>
                        </a:rPr>
                        <a:t> </a:t>
                      </a:r>
                      <a:r>
                        <a:rPr lang="fa-IR" sz="1400" dirty="0" smtClean="0">
                          <a:cs typeface="B Nazanin" panose="00000400000000000000" pitchFamily="2" charset="-78"/>
                        </a:rPr>
                        <a:t>دستگاه</a:t>
                      </a:r>
                      <a:endParaRPr lang="fa-IR" sz="1400" dirty="0">
                        <a:cs typeface="B Nazanin" panose="00000400000000000000" pitchFamily="2" charset="-78"/>
                      </a:endParaRPr>
                    </a:p>
                  </a:txBody>
                  <a:tcPr anchor="ctr"/>
                </a:tc>
                <a:tc>
                  <a:txBody>
                    <a:bodyPr/>
                    <a:lstStyle/>
                    <a:p>
                      <a:pPr algn="ctr" rtl="1"/>
                      <a:r>
                        <a:rPr lang="en-US" sz="1600" dirty="0" smtClean="0">
                          <a:cs typeface="B Nazanin" panose="00000400000000000000" pitchFamily="2" charset="-78"/>
                        </a:rPr>
                        <a:t>MENU</a:t>
                      </a:r>
                      <a:endParaRPr lang="fa-IR" sz="1600" dirty="0">
                        <a:cs typeface="B Nazanin" panose="00000400000000000000" pitchFamily="2" charset="-78"/>
                      </a:endParaRPr>
                    </a:p>
                  </a:txBody>
                  <a:tcPr anchor="ctr"/>
                </a:tc>
              </a:tr>
              <a:tr h="541013">
                <a:tc>
                  <a:txBody>
                    <a:bodyPr/>
                    <a:lstStyle/>
                    <a:p>
                      <a:pPr algn="ctr" rtl="1"/>
                      <a:r>
                        <a:rPr lang="fa-IR" sz="1400" dirty="0" smtClean="0">
                          <a:cs typeface="B Nazanin" panose="00000400000000000000" pitchFamily="2" charset="-78"/>
                        </a:rPr>
                        <a:t>جهت</a:t>
                      </a:r>
                      <a:r>
                        <a:rPr lang="fa-IR" sz="1400" baseline="0" dirty="0" smtClean="0">
                          <a:cs typeface="B Nazanin" panose="00000400000000000000" pitchFamily="2" charset="-78"/>
                        </a:rPr>
                        <a:t> انتخاب و تایید اطلاعات</a:t>
                      </a:r>
                    </a:p>
                    <a:p>
                      <a:pPr algn="ctr" rtl="1"/>
                      <a:r>
                        <a:rPr lang="fa-IR" sz="1400" baseline="0" dirty="0" smtClean="0">
                          <a:cs typeface="B Nazanin" panose="00000400000000000000" pitchFamily="2" charset="-78"/>
                        </a:rPr>
                        <a:t>(با نگه داشتن دکمه بمدت چند ثانیه موقعیت نقطه داخل دستگاه ذخیره می شود)</a:t>
                      </a:r>
                      <a:endParaRPr lang="fa-IR" sz="1400" dirty="0">
                        <a:cs typeface="B Nazanin" panose="00000400000000000000" pitchFamily="2" charset="-78"/>
                      </a:endParaRPr>
                    </a:p>
                  </a:txBody>
                  <a:tcPr anchor="ctr"/>
                </a:tc>
                <a:tc>
                  <a:txBody>
                    <a:bodyPr/>
                    <a:lstStyle/>
                    <a:p>
                      <a:pPr algn="ctr" rtl="1"/>
                      <a:r>
                        <a:rPr lang="en-US" sz="1600" dirty="0" smtClean="0">
                          <a:cs typeface="B Nazanin" panose="00000400000000000000" pitchFamily="2" charset="-78"/>
                        </a:rPr>
                        <a:t>ENTER</a:t>
                      </a:r>
                    </a:p>
                    <a:p>
                      <a:pPr algn="ctr" rtl="1"/>
                      <a:r>
                        <a:rPr lang="en-US" sz="1600" dirty="0" smtClean="0">
                          <a:cs typeface="B Nazanin" panose="00000400000000000000" pitchFamily="2" charset="-78"/>
                        </a:rPr>
                        <a:t>(MARK)</a:t>
                      </a:r>
                      <a:endParaRPr lang="fa-IR" sz="1600" dirty="0">
                        <a:cs typeface="B Nazanin" panose="00000400000000000000" pitchFamily="2" charset="-78"/>
                      </a:endParaRPr>
                    </a:p>
                  </a:txBody>
                  <a:tcPr anchor="ctr"/>
                </a:tc>
              </a:tr>
              <a:tr h="446990">
                <a:tc>
                  <a:txBody>
                    <a:bodyPr/>
                    <a:lstStyle/>
                    <a:p>
                      <a:pPr algn="ctr" rtl="1"/>
                      <a:r>
                        <a:rPr lang="fa-IR" sz="1400" dirty="0" smtClean="0">
                          <a:cs typeface="B Nazanin" panose="00000400000000000000" pitchFamily="2" charset="-78"/>
                        </a:rPr>
                        <a:t>جهت لغو یا بازگشت</a:t>
                      </a:r>
                      <a:r>
                        <a:rPr lang="fa-IR" sz="1400" baseline="0" dirty="0" smtClean="0">
                          <a:cs typeface="B Nazanin" panose="00000400000000000000" pitchFamily="2" charset="-78"/>
                        </a:rPr>
                        <a:t> به منوی قبلی</a:t>
                      </a:r>
                      <a:endParaRPr lang="fa-IR" sz="1400" dirty="0">
                        <a:cs typeface="B Nazanin" panose="00000400000000000000" pitchFamily="2" charset="-78"/>
                      </a:endParaRPr>
                    </a:p>
                  </a:txBody>
                  <a:tcPr anchor="ctr"/>
                </a:tc>
                <a:tc>
                  <a:txBody>
                    <a:bodyPr/>
                    <a:lstStyle/>
                    <a:p>
                      <a:pPr algn="ctr" rtl="1"/>
                      <a:r>
                        <a:rPr lang="en-US" sz="1600" dirty="0" smtClean="0">
                          <a:cs typeface="B Nazanin" panose="00000400000000000000" pitchFamily="2" charset="-78"/>
                        </a:rPr>
                        <a:t>QUIT</a:t>
                      </a:r>
                      <a:endParaRPr lang="fa-IR" sz="1600" dirty="0">
                        <a:cs typeface="B Nazanin" panose="00000400000000000000" pitchFamily="2" charset="-78"/>
                      </a:endParaRPr>
                    </a:p>
                  </a:txBody>
                  <a:tcPr anchor="ctr"/>
                </a:tc>
              </a:tr>
              <a:tr h="540327">
                <a:tc>
                  <a:txBody>
                    <a:bodyPr/>
                    <a:lstStyle/>
                    <a:p>
                      <a:pPr algn="ctr" rtl="1"/>
                      <a:r>
                        <a:rPr lang="fa-IR" sz="1400" dirty="0" smtClean="0">
                          <a:cs typeface="B Nazanin" panose="00000400000000000000" pitchFamily="2" charset="-78"/>
                        </a:rPr>
                        <a:t>خاموش/روشن</a:t>
                      </a:r>
                    </a:p>
                    <a:p>
                      <a:pPr algn="ctr" rtl="1"/>
                      <a:r>
                        <a:rPr lang="fa-IR" sz="1400" dirty="0" smtClean="0">
                          <a:cs typeface="B Nazanin" panose="00000400000000000000" pitchFamily="2" charset="-78"/>
                        </a:rPr>
                        <a:t>(اطلاع از میزان روشنایی/ باطری/ قدرت</a:t>
                      </a:r>
                      <a:r>
                        <a:rPr lang="fa-IR" sz="1400" baseline="0" dirty="0" smtClean="0">
                          <a:cs typeface="B Nazanin" panose="00000400000000000000" pitchFamily="2" charset="-78"/>
                        </a:rPr>
                        <a:t> سیگنال</a:t>
                      </a:r>
                      <a:r>
                        <a:rPr lang="en-US" sz="1400" baseline="0" dirty="0" smtClean="0">
                          <a:cs typeface="B Nazanin" panose="00000400000000000000" pitchFamily="2" charset="-78"/>
                        </a:rPr>
                        <a:t>GPS</a:t>
                      </a:r>
                      <a:r>
                        <a:rPr lang="fa-IR" sz="1400" baseline="0" dirty="0" smtClean="0">
                          <a:cs typeface="B Nazanin" panose="00000400000000000000" pitchFamily="2" charset="-78"/>
                        </a:rPr>
                        <a:t>/ ساعت و تاریخ)</a:t>
                      </a:r>
                      <a:endParaRPr lang="fa-IR" sz="1400" dirty="0">
                        <a:cs typeface="B Nazanin" panose="00000400000000000000" pitchFamily="2" charset="-78"/>
                      </a:endParaRPr>
                    </a:p>
                  </a:txBody>
                  <a:tcPr anchor="ctr"/>
                </a:tc>
                <a:tc>
                  <a:txBody>
                    <a:bodyPr/>
                    <a:lstStyle/>
                    <a:p>
                      <a:pPr algn="ctr" rtl="1"/>
                      <a:endParaRPr lang="fa-IR" sz="1600" dirty="0">
                        <a:cs typeface="B Nazanin" panose="00000400000000000000" pitchFamily="2" charset="-78"/>
                      </a:endParaRPr>
                    </a:p>
                  </a:txBody>
                  <a:tcPr anchor="ctr"/>
                </a:tc>
              </a:tr>
              <a:tr h="763445">
                <a:tc>
                  <a:txBody>
                    <a:bodyPr/>
                    <a:lstStyle/>
                    <a:p>
                      <a:pPr algn="ctr" rtl="1"/>
                      <a:r>
                        <a:rPr lang="fa-IR" sz="1400" dirty="0" smtClean="0">
                          <a:cs typeface="B Nazanin" panose="00000400000000000000" pitchFamily="2" charset="-78"/>
                        </a:rPr>
                        <a:t>جهت حرکت بین منوها/حرکت</a:t>
                      </a:r>
                      <a:r>
                        <a:rPr lang="fa-IR" sz="1400" baseline="0" dirty="0" smtClean="0">
                          <a:cs typeface="B Nazanin" panose="00000400000000000000" pitchFamily="2" charset="-78"/>
                        </a:rPr>
                        <a:t> مکان نما به طرفین</a:t>
                      </a:r>
                      <a:endParaRPr lang="fa-IR" sz="1400" dirty="0">
                        <a:cs typeface="B Nazanin" panose="00000400000000000000" pitchFamily="2" charset="-78"/>
                      </a:endParaRPr>
                    </a:p>
                  </a:txBody>
                  <a:tcPr anchor="ctr"/>
                </a:tc>
                <a:tc>
                  <a:txBody>
                    <a:bodyPr/>
                    <a:lstStyle/>
                    <a:p>
                      <a:pPr algn="ctr" rtl="1"/>
                      <a:endParaRPr lang="fa-IR" sz="1600" dirty="0">
                        <a:cs typeface="B Nazanin" panose="00000400000000000000" pitchFamily="2" charset="-78"/>
                      </a:endParaRPr>
                    </a:p>
                  </a:txBody>
                  <a:tcPr anchor="ctr"/>
                </a:tc>
              </a:tr>
            </a:tbl>
          </a:graphicData>
        </a:graphic>
      </p:graphicFrame>
      <p:pic>
        <p:nvPicPr>
          <p:cNvPr id="22" name="Picture 2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3056" b="90000" l="6389" r="95000">
                        <a14:foregroundMark x1="49444" y1="36667" x2="49444" y2="36667"/>
                      </a14:backgroundRemoval>
                    </a14:imgEffect>
                  </a14:imgLayer>
                </a14:imgProps>
              </a:ext>
              <a:ext uri="{28A0092B-C50C-407E-A947-70E740481C1C}">
                <a14:useLocalDpi xmlns:a14="http://schemas.microsoft.com/office/drawing/2010/main" val="0"/>
              </a:ext>
            </a:extLst>
          </a:blip>
          <a:stretch>
            <a:fillRect/>
          </a:stretch>
        </p:blipFill>
        <p:spPr>
          <a:xfrm>
            <a:off x="6094350" y="5046228"/>
            <a:ext cx="508994" cy="491692"/>
          </a:xfrm>
          <a:prstGeom prst="rect">
            <a:avLst/>
          </a:prstGeom>
          <a:ln>
            <a:noFill/>
          </a:ln>
        </p:spPr>
      </p:pic>
      <p:pic>
        <p:nvPicPr>
          <p:cNvPr id="23" name="Picture 22"/>
          <p:cNvPicPr>
            <a:picLocks noChangeAspect="1"/>
          </p:cNvPicPr>
          <p:nvPr/>
        </p:nvPicPr>
        <p:blipFill rotWithShape="1">
          <a:blip r:embed="rId6">
            <a:extLst>
              <a:ext uri="{BEBA8EAE-BF5A-486C-A8C5-ECC9F3942E4B}">
                <a14:imgProps xmlns:a14="http://schemas.microsoft.com/office/drawing/2010/main">
                  <a14:imgLayer r:embed="rId7">
                    <a14:imgEffect>
                      <a14:backgroundRemoval t="40222" b="52444" l="66688" r="73688"/>
                    </a14:imgEffect>
                  </a14:imgLayer>
                </a14:imgProps>
              </a:ext>
            </a:extLst>
          </a:blip>
          <a:srcRect l="66152" t="39153" r="26206" b="47394"/>
          <a:stretch/>
        </p:blipFill>
        <p:spPr>
          <a:xfrm>
            <a:off x="5985164" y="5700812"/>
            <a:ext cx="727366" cy="665245"/>
          </a:xfrm>
          <a:prstGeom prst="rect">
            <a:avLst/>
          </a:prstGeom>
        </p:spPr>
      </p:pic>
      <p:sp>
        <p:nvSpPr>
          <p:cNvPr id="14" name="Rectangle 13"/>
          <p:cNvSpPr/>
          <p:nvPr/>
        </p:nvSpPr>
        <p:spPr>
          <a:xfrm>
            <a:off x="529936" y="5868369"/>
            <a:ext cx="5239697" cy="769441"/>
          </a:xfrm>
          <a:prstGeom prst="rect">
            <a:avLst/>
          </a:prstGeom>
          <a:noFill/>
        </p:spPr>
        <p:txBody>
          <a:bodyPr wrap="square" lIns="91440" tIns="45720" rIns="91440" bIns="45720">
            <a:spAutoFit/>
          </a:bodyPr>
          <a:lstStyle/>
          <a:p>
            <a:pPr algn="ctr" rtl="1"/>
            <a:r>
              <a:rPr lang="fa-IR"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آشنایی با دستگاه</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  </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rPr>
              <a:t>GPs </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Nazanin" panose="00000400000000000000" pitchFamily="2" charset="-78"/>
            </a:endParaRPr>
          </a:p>
        </p:txBody>
      </p:sp>
    </p:spTree>
    <p:extLst>
      <p:ext uri="{BB962C8B-B14F-4D97-AF65-F5344CB8AC3E}">
        <p14:creationId xmlns:p14="http://schemas.microsoft.com/office/powerpoint/2010/main" val="273560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3490" y="3704991"/>
            <a:ext cx="1524000" cy="2286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5" y="620351"/>
            <a:ext cx="1524000" cy="2286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90" y="620351"/>
            <a:ext cx="1524000" cy="2286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1165" y="620351"/>
            <a:ext cx="1524000" cy="2286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1165" y="3704991"/>
            <a:ext cx="1524000" cy="2286000"/>
          </a:xfrm>
          <a:prstGeom prst="rect">
            <a:avLst/>
          </a:prstGeom>
        </p:spPr>
      </p:pic>
      <p:sp>
        <p:nvSpPr>
          <p:cNvPr id="11" name="Right Arrow 10"/>
          <p:cNvSpPr/>
          <p:nvPr/>
        </p:nvSpPr>
        <p:spPr>
          <a:xfrm>
            <a:off x="4543726" y="1763351"/>
            <a:ext cx="737755" cy="418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ight Arrow 11"/>
          <p:cNvSpPr/>
          <p:nvPr/>
        </p:nvSpPr>
        <p:spPr>
          <a:xfrm>
            <a:off x="7061790" y="1763351"/>
            <a:ext cx="737755" cy="418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Down Arrow 12"/>
          <p:cNvSpPr/>
          <p:nvPr/>
        </p:nvSpPr>
        <p:spPr>
          <a:xfrm>
            <a:off x="8455907" y="3009530"/>
            <a:ext cx="474516" cy="592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p:cNvSpPr/>
          <p:nvPr/>
        </p:nvSpPr>
        <p:spPr>
          <a:xfrm rot="10800000">
            <a:off x="7082574" y="4638621"/>
            <a:ext cx="737755" cy="418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6517999" y="3522518"/>
            <a:ext cx="543791" cy="7169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TextBox 15"/>
          <p:cNvSpPr txBox="1"/>
          <p:nvPr/>
        </p:nvSpPr>
        <p:spPr>
          <a:xfrm>
            <a:off x="96179" y="3439913"/>
            <a:ext cx="5243871" cy="2816156"/>
          </a:xfrm>
          <a:prstGeom prst="rect">
            <a:avLst/>
          </a:prstGeom>
          <a:noFill/>
        </p:spPr>
        <p:txBody>
          <a:bodyPr wrap="none" rtlCol="1">
            <a:spAutoFit/>
          </a:bodyPr>
          <a:lstStyle/>
          <a:p>
            <a:pPr algn="r">
              <a:lnSpc>
                <a:spcPct val="150000"/>
              </a:lnSpc>
            </a:pPr>
            <a:r>
              <a:rPr lang="fa-IR" sz="1400" dirty="0" smtClean="0">
                <a:cs typeface="B Nazanin" panose="00000400000000000000" pitchFamily="2" charset="-78"/>
              </a:rPr>
              <a:t>1-دستگاه را روشن میکنیم.</a:t>
            </a:r>
          </a:p>
          <a:p>
            <a:pPr algn="r" rtl="1">
              <a:lnSpc>
                <a:spcPct val="150000"/>
              </a:lnSpc>
            </a:pPr>
            <a:r>
              <a:rPr lang="fa-IR" sz="1400" dirty="0" smtClean="0">
                <a:cs typeface="B Nazanin" panose="00000400000000000000" pitchFamily="2" charset="-78"/>
              </a:rPr>
              <a:t>2-با زدن دکمه </a:t>
            </a:r>
            <a:r>
              <a:rPr lang="en-US" sz="1400" dirty="0" smtClean="0">
                <a:cs typeface="B Nazanin" panose="00000400000000000000" pitchFamily="2" charset="-78"/>
              </a:rPr>
              <a:t>QUIT</a:t>
            </a:r>
            <a:r>
              <a:rPr lang="fa-IR" sz="1400" dirty="0" smtClean="0">
                <a:cs typeface="B Nazanin" panose="00000400000000000000" pitchFamily="2" charset="-78"/>
              </a:rPr>
              <a:t> گزینه </a:t>
            </a:r>
            <a:r>
              <a:rPr lang="en-US" sz="1400" dirty="0" smtClean="0">
                <a:cs typeface="B Nazanin" panose="00000400000000000000" pitchFamily="2" charset="-78"/>
              </a:rPr>
              <a:t>Main Menu</a:t>
            </a:r>
            <a:r>
              <a:rPr lang="fa-IR" sz="1400" dirty="0" smtClean="0">
                <a:cs typeface="B Nazanin" panose="00000400000000000000" pitchFamily="2" charset="-78"/>
              </a:rPr>
              <a:t> را انتخاب می‌کنیم.(</a:t>
            </a:r>
            <a:r>
              <a:rPr lang="fa-IR" sz="1400" b="1" dirty="0" smtClean="0">
                <a:cs typeface="B Nazanin" panose="00000400000000000000" pitchFamily="2" charset="-78"/>
              </a:rPr>
              <a:t>شماره 1)</a:t>
            </a:r>
          </a:p>
          <a:p>
            <a:pPr algn="r" rtl="1">
              <a:lnSpc>
                <a:spcPct val="150000"/>
              </a:lnSpc>
            </a:pPr>
            <a:r>
              <a:rPr lang="fa-IR" sz="1400" dirty="0" smtClean="0">
                <a:cs typeface="B Nazanin" panose="00000400000000000000" pitchFamily="2" charset="-78"/>
              </a:rPr>
              <a:t> 3- به انتهای صفحه بازشده میاییم(</a:t>
            </a:r>
            <a:r>
              <a:rPr lang="fa-IR" sz="1400" b="1" dirty="0" smtClean="0">
                <a:cs typeface="B Nazanin" panose="00000400000000000000" pitchFamily="2" charset="-78"/>
              </a:rPr>
              <a:t>شماره2) </a:t>
            </a:r>
            <a:r>
              <a:rPr lang="fa-IR" sz="1400" dirty="0" smtClean="0">
                <a:cs typeface="B Nazanin" panose="00000400000000000000" pitchFamily="2" charset="-78"/>
              </a:rPr>
              <a:t>، گزینه </a:t>
            </a:r>
            <a:r>
              <a:rPr lang="en-US" sz="1400" dirty="0" smtClean="0">
                <a:cs typeface="B Nazanin" panose="00000400000000000000" pitchFamily="2" charset="-78"/>
              </a:rPr>
              <a:t>Satellite</a:t>
            </a:r>
            <a:r>
              <a:rPr lang="fa-IR" sz="1400" dirty="0" smtClean="0">
                <a:cs typeface="B Nazanin" panose="00000400000000000000" pitchFamily="2" charset="-78"/>
              </a:rPr>
              <a:t> انتخاب میکنیم</a:t>
            </a:r>
            <a:r>
              <a:rPr lang="fa-IR" sz="1400" b="1" dirty="0" smtClean="0">
                <a:cs typeface="B Nazanin" panose="00000400000000000000" pitchFamily="2" charset="-78"/>
              </a:rPr>
              <a:t>.(شماره3)</a:t>
            </a:r>
          </a:p>
          <a:p>
            <a:pPr algn="r" rtl="1">
              <a:lnSpc>
                <a:spcPct val="150000"/>
              </a:lnSpc>
            </a:pPr>
            <a:r>
              <a:rPr lang="fa-IR" sz="1400" dirty="0" smtClean="0">
                <a:cs typeface="B Nazanin" panose="00000400000000000000" pitchFamily="2" charset="-78"/>
              </a:rPr>
              <a:t>4-در ابتدا دستگاه در حالت جست و جوی ماهواره ها است.(</a:t>
            </a:r>
            <a:r>
              <a:rPr lang="en-US" sz="1400" dirty="0" smtClean="0">
                <a:cs typeface="B Nazanin" panose="00000400000000000000" pitchFamily="2" charset="-78"/>
              </a:rPr>
              <a:t>Acquiring Satellite</a:t>
            </a:r>
            <a:r>
              <a:rPr lang="fa-IR" sz="1400" dirty="0" smtClean="0">
                <a:cs typeface="B Nazanin" panose="00000400000000000000" pitchFamily="2" charset="-78"/>
              </a:rPr>
              <a:t>)</a:t>
            </a:r>
          </a:p>
          <a:p>
            <a:pPr algn="r" rtl="1">
              <a:lnSpc>
                <a:spcPct val="150000"/>
              </a:lnSpc>
            </a:pPr>
            <a:r>
              <a:rPr lang="fa-IR" sz="1400" b="1" dirty="0" smtClean="0">
                <a:cs typeface="B Nazanin" panose="00000400000000000000" pitchFamily="2" charset="-78"/>
              </a:rPr>
              <a:t>(شماره 4)</a:t>
            </a:r>
          </a:p>
          <a:p>
            <a:pPr algn="r" rtl="1">
              <a:lnSpc>
                <a:spcPct val="150000"/>
              </a:lnSpc>
            </a:pPr>
            <a:r>
              <a:rPr lang="fa-IR" sz="1400" b="1" dirty="0" smtClean="0">
                <a:solidFill>
                  <a:srgbClr val="FF0000"/>
                </a:solidFill>
                <a:cs typeface="B Nazanin" panose="00000400000000000000" pitchFamily="2" charset="-78"/>
              </a:rPr>
              <a:t>( چند دقیقه باید در حالت سکون(ثابت) بمانیم.تا دستگاه به ماهواره ها متصل شود.)</a:t>
            </a:r>
          </a:p>
          <a:p>
            <a:pPr algn="r" rtl="1">
              <a:lnSpc>
                <a:spcPct val="150000"/>
              </a:lnSpc>
            </a:pPr>
            <a:r>
              <a:rPr lang="fa-IR" sz="1400" dirty="0" smtClean="0">
                <a:cs typeface="B Nazanin" panose="00000400000000000000" pitchFamily="2" charset="-78"/>
              </a:rPr>
              <a:t>5-بعد از اتصال دستگاه به ماهواره و رسیدن دستگاه به </a:t>
            </a:r>
            <a:r>
              <a:rPr lang="fa-IR" b="1" dirty="0" smtClean="0">
                <a:solidFill>
                  <a:srgbClr val="FF0000"/>
                </a:solidFill>
                <a:cs typeface="B Nazanin" panose="00000400000000000000" pitchFamily="2" charset="-78"/>
              </a:rPr>
              <a:t>دقت مطلوب</a:t>
            </a:r>
          </a:p>
          <a:p>
            <a:pPr algn="r" rtl="1">
              <a:lnSpc>
                <a:spcPct val="150000"/>
              </a:lnSpc>
            </a:pPr>
            <a:r>
              <a:rPr lang="fa-IR" sz="1400" dirty="0" smtClean="0">
                <a:cs typeface="B Nazanin" panose="00000400000000000000" pitchFamily="2" charset="-78"/>
              </a:rPr>
              <a:t>(قسمتی که با دایره قرمزمشخص شده ) کار با دستگاه را </a:t>
            </a:r>
            <a:r>
              <a:rPr lang="fa-IR" sz="1600" b="1" dirty="0" smtClean="0">
                <a:solidFill>
                  <a:srgbClr val="FF0000"/>
                </a:solidFill>
                <a:cs typeface="B Nazanin" panose="00000400000000000000" pitchFamily="2" charset="-78"/>
              </a:rPr>
              <a:t>شروع</a:t>
            </a:r>
            <a:r>
              <a:rPr lang="fa-IR" sz="1400" dirty="0" smtClean="0">
                <a:cs typeface="B Nazanin" panose="00000400000000000000" pitchFamily="2" charset="-78"/>
              </a:rPr>
              <a:t> می کنیم. </a:t>
            </a:r>
            <a:r>
              <a:rPr lang="fa-IR" sz="1400" b="1" dirty="0" smtClean="0">
                <a:cs typeface="B Nazanin" panose="00000400000000000000" pitchFamily="2" charset="-78"/>
              </a:rPr>
              <a:t>(شماره 5)</a:t>
            </a:r>
            <a:endParaRPr lang="fa-IR" sz="1400" b="1" dirty="0">
              <a:cs typeface="B Nazanin" panose="00000400000000000000" pitchFamily="2" charset="-78"/>
            </a:endParaRPr>
          </a:p>
        </p:txBody>
      </p:sp>
      <p:sp>
        <p:nvSpPr>
          <p:cNvPr id="20" name="Explosion 1 19"/>
          <p:cNvSpPr/>
          <p:nvPr/>
        </p:nvSpPr>
        <p:spPr>
          <a:xfrm>
            <a:off x="2998381" y="218209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21" name="Explosion 1 20"/>
          <p:cNvSpPr/>
          <p:nvPr/>
        </p:nvSpPr>
        <p:spPr>
          <a:xfrm>
            <a:off x="6098777" y="1972239"/>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22" name="Explosion 1 21"/>
          <p:cNvSpPr/>
          <p:nvPr/>
        </p:nvSpPr>
        <p:spPr>
          <a:xfrm>
            <a:off x="8734645" y="2139044"/>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23" name="Explosion 1 22"/>
          <p:cNvSpPr/>
          <p:nvPr/>
        </p:nvSpPr>
        <p:spPr>
          <a:xfrm>
            <a:off x="9047360" y="4464338"/>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24" name="Explosion 1 23"/>
          <p:cNvSpPr/>
          <p:nvPr/>
        </p:nvSpPr>
        <p:spPr>
          <a:xfrm>
            <a:off x="6737014" y="5038131"/>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5</a:t>
            </a:r>
            <a:endParaRPr lang="fa-IR" dirty="0"/>
          </a:p>
        </p:txBody>
      </p:sp>
    </p:spTree>
    <p:extLst>
      <p:ext uri="{BB962C8B-B14F-4D97-AF65-F5344CB8AC3E}">
        <p14:creationId xmlns:p14="http://schemas.microsoft.com/office/powerpoint/2010/main" val="177009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448098" y="2055628"/>
            <a:ext cx="8596668" cy="1320800"/>
          </a:xfrm>
        </p:spPr>
        <p:txBody>
          <a:bodyPr/>
          <a:lstStyle/>
          <a:p>
            <a:pPr algn="ctr"/>
            <a:r>
              <a:rPr lang="fa-IR" dirty="0" smtClean="0">
                <a:solidFill>
                  <a:srgbClr val="FF0000"/>
                </a:solidFill>
                <a:cs typeface="B Titr" panose="00000700000000000000" pitchFamily="2" charset="-78"/>
              </a:rPr>
              <a:t>تنظیمات اولیه دستگاه</a:t>
            </a:r>
            <a:endParaRPr lang="fa-IR" dirty="0">
              <a:solidFill>
                <a:srgbClr val="FF0000"/>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72" y="1897320"/>
            <a:ext cx="1694119" cy="2541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942" y="1889343"/>
            <a:ext cx="1694121" cy="2549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114" y="1897320"/>
            <a:ext cx="1640958" cy="25411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183" y="2020922"/>
            <a:ext cx="1524000" cy="2286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278" y="4306922"/>
            <a:ext cx="1524000" cy="2286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8123" y="0"/>
            <a:ext cx="1524000" cy="2286000"/>
          </a:xfrm>
          <a:prstGeom prst="rect">
            <a:avLst/>
          </a:prstGeom>
        </p:spPr>
      </p:pic>
      <p:sp>
        <p:nvSpPr>
          <p:cNvPr id="12" name="Bent Arrow 11"/>
          <p:cNvSpPr/>
          <p:nvPr/>
        </p:nvSpPr>
        <p:spPr>
          <a:xfrm>
            <a:off x="4931618" y="482821"/>
            <a:ext cx="1355949" cy="1414499"/>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
        <p:nvSpPr>
          <p:cNvPr id="13" name="Right Arrow 12"/>
          <p:cNvSpPr/>
          <p:nvPr/>
        </p:nvSpPr>
        <p:spPr>
          <a:xfrm>
            <a:off x="6491221" y="3163922"/>
            <a:ext cx="2022812" cy="42530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15" name="Bent Arrow 14"/>
          <p:cNvSpPr/>
          <p:nvPr/>
        </p:nvSpPr>
        <p:spPr>
          <a:xfrm flipV="1">
            <a:off x="5463425" y="4214622"/>
            <a:ext cx="1138099" cy="1441897"/>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solidFill>
                <a:schemeClr val="tx1"/>
              </a:solidFill>
            </a:endParaRPr>
          </a:p>
        </p:txBody>
      </p:sp>
      <p:sp>
        <p:nvSpPr>
          <p:cNvPr id="16" name="Explosion 1 15"/>
          <p:cNvSpPr/>
          <p:nvPr/>
        </p:nvSpPr>
        <p:spPr>
          <a:xfrm>
            <a:off x="2040015" y="3923269"/>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1</a:t>
            </a:r>
            <a:endParaRPr lang="fa-IR" dirty="0"/>
          </a:p>
        </p:txBody>
      </p:sp>
      <p:sp>
        <p:nvSpPr>
          <p:cNvPr id="17" name="Explosion 1 16"/>
          <p:cNvSpPr/>
          <p:nvPr/>
        </p:nvSpPr>
        <p:spPr>
          <a:xfrm>
            <a:off x="9473145" y="3609704"/>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5</a:t>
            </a:r>
            <a:endParaRPr lang="fa-IR" dirty="0"/>
          </a:p>
        </p:txBody>
      </p:sp>
      <p:sp>
        <p:nvSpPr>
          <p:cNvPr id="18" name="Explosion 1 17"/>
          <p:cNvSpPr/>
          <p:nvPr/>
        </p:nvSpPr>
        <p:spPr>
          <a:xfrm>
            <a:off x="2964631" y="271602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2</a:t>
            </a:r>
            <a:endParaRPr lang="fa-IR" dirty="0"/>
          </a:p>
        </p:txBody>
      </p:sp>
      <p:sp>
        <p:nvSpPr>
          <p:cNvPr id="19" name="Explosion 1 18"/>
          <p:cNvSpPr/>
          <p:nvPr/>
        </p:nvSpPr>
        <p:spPr>
          <a:xfrm>
            <a:off x="7657536" y="80641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4</a:t>
            </a:r>
            <a:endParaRPr lang="fa-IR" dirty="0"/>
          </a:p>
        </p:txBody>
      </p:sp>
      <p:sp>
        <p:nvSpPr>
          <p:cNvPr id="21" name="Explosion 1 20"/>
          <p:cNvSpPr/>
          <p:nvPr/>
        </p:nvSpPr>
        <p:spPr>
          <a:xfrm>
            <a:off x="7538507" y="5829794"/>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6</a:t>
            </a:r>
            <a:endParaRPr lang="fa-IR" dirty="0"/>
          </a:p>
        </p:txBody>
      </p:sp>
      <p:sp>
        <p:nvSpPr>
          <p:cNvPr id="22" name="Explosion 1 21"/>
          <p:cNvSpPr/>
          <p:nvPr/>
        </p:nvSpPr>
        <p:spPr>
          <a:xfrm>
            <a:off x="4668886" y="3993357"/>
            <a:ext cx="691117" cy="767306"/>
          </a:xfrm>
          <a:prstGeom prst="irregularSeal1">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dirty="0" smtClean="0"/>
              <a:t>3</a:t>
            </a:r>
            <a:endParaRPr lang="fa-IR" dirty="0"/>
          </a:p>
        </p:txBody>
      </p:sp>
      <p:sp>
        <p:nvSpPr>
          <p:cNvPr id="23" name="Rectangle 22"/>
          <p:cNvSpPr/>
          <p:nvPr/>
        </p:nvSpPr>
        <p:spPr>
          <a:xfrm>
            <a:off x="414671" y="4906464"/>
            <a:ext cx="4898010" cy="2077492"/>
          </a:xfrm>
          <a:prstGeom prst="rect">
            <a:avLst/>
          </a:prstGeom>
        </p:spPr>
        <p:txBody>
          <a:bodyPr wrap="square">
            <a:spAutoFit/>
          </a:bodyPr>
          <a:lstStyle/>
          <a:p>
            <a:pPr algn="r" rtl="1">
              <a:lnSpc>
                <a:spcPct val="150000"/>
              </a:lnSpc>
            </a:pPr>
            <a:r>
              <a:rPr lang="fa-IR" sz="1400" dirty="0" smtClean="0">
                <a:cs typeface="B Nazanin" panose="00000400000000000000" pitchFamily="2" charset="-78"/>
              </a:rPr>
              <a:t>1- با </a:t>
            </a:r>
            <a:r>
              <a:rPr lang="fa-IR" sz="1400" dirty="0">
                <a:cs typeface="B Nazanin" panose="00000400000000000000" pitchFamily="2" charset="-78"/>
              </a:rPr>
              <a:t>زدن دکمه </a:t>
            </a:r>
            <a:r>
              <a:rPr lang="en-US" sz="1400" dirty="0">
                <a:cs typeface="B Nazanin" panose="00000400000000000000" pitchFamily="2" charset="-78"/>
              </a:rPr>
              <a:t>QUIT</a:t>
            </a:r>
            <a:r>
              <a:rPr lang="fa-IR" sz="1400" dirty="0">
                <a:cs typeface="B Nazanin" panose="00000400000000000000" pitchFamily="2" charset="-78"/>
              </a:rPr>
              <a:t> گزینه </a:t>
            </a:r>
            <a:r>
              <a:rPr lang="en-US" sz="1400" dirty="0">
                <a:cs typeface="B Nazanin" panose="00000400000000000000" pitchFamily="2" charset="-78"/>
              </a:rPr>
              <a:t>Main Menu</a:t>
            </a:r>
            <a:r>
              <a:rPr lang="fa-IR" sz="1400" dirty="0">
                <a:cs typeface="B Nazanin" panose="00000400000000000000" pitchFamily="2" charset="-78"/>
              </a:rPr>
              <a:t> را انتخاب می‌کنیم.(</a:t>
            </a:r>
            <a:r>
              <a:rPr lang="fa-IR" sz="1400" b="1" dirty="0">
                <a:cs typeface="B Nazanin" panose="00000400000000000000" pitchFamily="2" charset="-78"/>
              </a:rPr>
              <a:t>شماره 1</a:t>
            </a:r>
            <a:r>
              <a:rPr lang="fa-IR" sz="1400" b="1" dirty="0" smtClean="0">
                <a:cs typeface="B Nazanin" panose="00000400000000000000" pitchFamily="2" charset="-78"/>
              </a:rPr>
              <a:t>)</a:t>
            </a:r>
          </a:p>
          <a:p>
            <a:pPr algn="r" rtl="1">
              <a:lnSpc>
                <a:spcPct val="150000"/>
              </a:lnSpc>
            </a:pPr>
            <a:r>
              <a:rPr lang="fa-IR" sz="1400" dirty="0" smtClean="0">
                <a:cs typeface="B Nazanin" panose="00000400000000000000" pitchFamily="2" charset="-78"/>
              </a:rPr>
              <a:t>2- جهت انجام تنظیمات دستگاه گزینه </a:t>
            </a:r>
            <a:r>
              <a:rPr lang="en-US" sz="1400" dirty="0" smtClean="0">
                <a:cs typeface="B Nazanin" panose="00000400000000000000" pitchFamily="2" charset="-78"/>
              </a:rPr>
              <a:t>Setup</a:t>
            </a:r>
            <a:r>
              <a:rPr lang="fa-IR" sz="1400" dirty="0" smtClean="0">
                <a:cs typeface="B Nazanin" panose="00000400000000000000" pitchFamily="2" charset="-78"/>
              </a:rPr>
              <a:t> را انتخاب می‌کنیم.</a:t>
            </a:r>
            <a:r>
              <a:rPr lang="fa-IR" sz="1400" b="1" dirty="0" smtClean="0">
                <a:cs typeface="B Nazanin" panose="00000400000000000000" pitchFamily="2" charset="-78"/>
              </a:rPr>
              <a:t>( شماره 2)</a:t>
            </a:r>
          </a:p>
          <a:p>
            <a:pPr algn="r" rtl="1">
              <a:lnSpc>
                <a:spcPct val="150000"/>
              </a:lnSpc>
            </a:pPr>
            <a:r>
              <a:rPr lang="fa-IR" sz="1400" dirty="0" smtClean="0">
                <a:cs typeface="B Nazanin" panose="00000400000000000000" pitchFamily="2" charset="-78"/>
              </a:rPr>
              <a:t>3- مهم‌ترین تنظیمات اولیه دستگاه مربوط به </a:t>
            </a:r>
            <a:r>
              <a:rPr lang="en-US" sz="1400" dirty="0" smtClean="0">
                <a:cs typeface="B Nazanin" panose="00000400000000000000" pitchFamily="2" charset="-78"/>
              </a:rPr>
              <a:t>System</a:t>
            </a:r>
            <a:r>
              <a:rPr lang="fa-IR" sz="1400" dirty="0" smtClean="0">
                <a:cs typeface="B Nazanin" panose="00000400000000000000" pitchFamily="2" charset="-78"/>
              </a:rPr>
              <a:t> ، </a:t>
            </a:r>
            <a:r>
              <a:rPr lang="en-US" sz="1400" dirty="0" smtClean="0">
                <a:cs typeface="B Nazanin" panose="00000400000000000000" pitchFamily="2" charset="-78"/>
              </a:rPr>
              <a:t>Unit</a:t>
            </a:r>
            <a:r>
              <a:rPr lang="fa-IR" sz="1400" dirty="0" smtClean="0">
                <a:cs typeface="B Nazanin" panose="00000400000000000000" pitchFamily="2" charset="-78"/>
              </a:rPr>
              <a:t> ، </a:t>
            </a:r>
            <a:r>
              <a:rPr lang="en-US" sz="1400" dirty="0" smtClean="0">
                <a:cs typeface="B Nazanin" panose="00000400000000000000" pitchFamily="2" charset="-78"/>
              </a:rPr>
              <a:t>Position Format</a:t>
            </a:r>
            <a:r>
              <a:rPr lang="fa-IR" sz="1400" dirty="0" smtClean="0">
                <a:cs typeface="B Nazanin" panose="00000400000000000000" pitchFamily="2" charset="-78"/>
              </a:rPr>
              <a:t> است. (شماره 3)</a:t>
            </a:r>
          </a:p>
          <a:p>
            <a:pPr algn="r" rtl="1">
              <a:lnSpc>
                <a:spcPct val="150000"/>
              </a:lnSpc>
            </a:pPr>
            <a:r>
              <a:rPr lang="fa-IR" sz="1600" b="1" dirty="0" smtClean="0">
                <a:solidFill>
                  <a:srgbClr val="FF0000"/>
                </a:solidFill>
                <a:cs typeface="B Nazanin" panose="00000400000000000000" pitchFamily="2" charset="-78"/>
              </a:rPr>
              <a:t>(تنظیمات این سه قسمت فوق می بایست مطابق شماره 4 تا 6 باشد.)</a:t>
            </a:r>
          </a:p>
          <a:p>
            <a:pPr algn="r" rtl="1">
              <a:lnSpc>
                <a:spcPct val="150000"/>
              </a:lnSpc>
            </a:pPr>
            <a:endParaRPr lang="fa-IR" sz="1400" dirty="0">
              <a:cs typeface="B Nazanin" panose="00000400000000000000" pitchFamily="2" charset="-78"/>
            </a:endParaRPr>
          </a:p>
        </p:txBody>
      </p:sp>
    </p:spTree>
    <p:extLst>
      <p:ext uri="{BB962C8B-B14F-4D97-AF65-F5344CB8AC3E}">
        <p14:creationId xmlns:p14="http://schemas.microsoft.com/office/powerpoint/2010/main" val="350662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8753" t="26477" r="19279" b="40479"/>
          <a:stretch/>
        </p:blipFill>
        <p:spPr>
          <a:xfrm>
            <a:off x="807705" y="436469"/>
            <a:ext cx="3117273" cy="2637693"/>
          </a:xfrm>
          <a:prstGeom prst="rect">
            <a:avLst/>
          </a:prstGeom>
        </p:spPr>
      </p:pic>
      <p:sp>
        <p:nvSpPr>
          <p:cNvPr id="2" name="Title 1"/>
          <p:cNvSpPr>
            <a:spLocks noGrp="1"/>
          </p:cNvSpPr>
          <p:nvPr>
            <p:ph type="title"/>
          </p:nvPr>
        </p:nvSpPr>
        <p:spPr>
          <a:xfrm rot="16200000">
            <a:off x="-3358121" y="2784549"/>
            <a:ext cx="8596668" cy="1320800"/>
          </a:xfrm>
        </p:spPr>
        <p:txBody>
          <a:bodyPr/>
          <a:lstStyle/>
          <a:p>
            <a:pPr algn="ctr"/>
            <a:r>
              <a:rPr lang="fa-IR" b="1" dirty="0" smtClean="0">
                <a:solidFill>
                  <a:srgbClr val="FF0000"/>
                </a:solidFill>
                <a:cs typeface="B Titr" panose="00000700000000000000" pitchFamily="2" charset="-78"/>
              </a:rPr>
              <a:t>تعیین مختصات نقطه (</a:t>
            </a:r>
            <a:r>
              <a:rPr lang="en-US" b="1" dirty="0" smtClean="0">
                <a:solidFill>
                  <a:srgbClr val="FF0000"/>
                </a:solidFill>
                <a:cs typeface="B Titr" panose="00000700000000000000" pitchFamily="2" charset="-78"/>
              </a:rPr>
              <a:t>MARK</a:t>
            </a:r>
            <a:r>
              <a:rPr lang="fa-IR" b="1" dirty="0" smtClean="0">
                <a:solidFill>
                  <a:srgbClr val="FF0000"/>
                </a:solidFill>
                <a:cs typeface="B Titr" panose="00000700000000000000" pitchFamily="2" charset="-78"/>
              </a:rPr>
              <a:t>) </a:t>
            </a:r>
            <a:endParaRPr lang="fa-IR" b="1" dirty="0">
              <a:solidFill>
                <a:srgbClr val="FF0000"/>
              </a:solidFill>
              <a:cs typeface="B Titr" panose="00000700000000000000" pitchFamily="2" charset="-78"/>
            </a:endParaRPr>
          </a:p>
        </p:txBody>
      </p:sp>
      <p:sp>
        <p:nvSpPr>
          <p:cNvPr id="5" name="Oval 4"/>
          <p:cNvSpPr/>
          <p:nvPr/>
        </p:nvSpPr>
        <p:spPr>
          <a:xfrm>
            <a:off x="2722735" y="1975401"/>
            <a:ext cx="850605" cy="8718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4186380" y="1370549"/>
            <a:ext cx="4703532" cy="1754326"/>
          </a:xfrm>
          <a:prstGeom prst="rect">
            <a:avLst/>
          </a:prstGeom>
          <a:noFill/>
        </p:spPr>
        <p:txBody>
          <a:bodyPr wrap="none" rtlCol="1">
            <a:spAutoFit/>
          </a:bodyPr>
          <a:lstStyle/>
          <a:p>
            <a:pPr algn="ctr" rtl="1">
              <a:lnSpc>
                <a:spcPct val="150000"/>
              </a:lnSpc>
            </a:pPr>
            <a:r>
              <a:rPr lang="fa-IR" dirty="0" smtClean="0">
                <a:cs typeface="B Nazanin" panose="00000400000000000000" pitchFamily="2" charset="-78"/>
              </a:rPr>
              <a:t>جهت تعیین مختصات یک نقطه بمدت چند ثانیه دکمه </a:t>
            </a:r>
          </a:p>
          <a:p>
            <a:pPr algn="ctr" rtl="1">
              <a:lnSpc>
                <a:spcPct val="150000"/>
              </a:lnSpc>
            </a:pPr>
            <a:r>
              <a:rPr lang="en-US" dirty="0" smtClean="0">
                <a:cs typeface="B Nazanin" panose="00000400000000000000" pitchFamily="2" charset="-78"/>
              </a:rPr>
              <a:t>ENTER</a:t>
            </a:r>
            <a:r>
              <a:rPr lang="fa-IR" dirty="0" smtClean="0">
                <a:cs typeface="B Nazanin" panose="00000400000000000000" pitchFamily="2" charset="-78"/>
              </a:rPr>
              <a:t> را نگه میداریم تا دستگاه به حالت </a:t>
            </a:r>
            <a:r>
              <a:rPr lang="en-US" dirty="0" smtClean="0">
                <a:cs typeface="B Nazanin" panose="00000400000000000000" pitchFamily="2" charset="-78"/>
              </a:rPr>
              <a:t>MARK</a:t>
            </a:r>
            <a:r>
              <a:rPr lang="fa-IR" dirty="0" smtClean="0">
                <a:cs typeface="B Nazanin" panose="00000400000000000000" pitchFamily="2" charset="-78"/>
              </a:rPr>
              <a:t> نقطه درآید.</a:t>
            </a:r>
          </a:p>
          <a:p>
            <a:pPr algn="ctr" rtl="1">
              <a:lnSpc>
                <a:spcPct val="150000"/>
              </a:lnSpc>
            </a:pPr>
            <a:r>
              <a:rPr lang="fa-IR" dirty="0">
                <a:cs typeface="B Nazanin" panose="00000400000000000000" pitchFamily="2" charset="-78"/>
              </a:rPr>
              <a:t>در وضعیت </a:t>
            </a:r>
            <a:r>
              <a:rPr lang="en-US" dirty="0">
                <a:cs typeface="B Nazanin" panose="00000400000000000000" pitchFamily="2" charset="-78"/>
              </a:rPr>
              <a:t>MARK</a:t>
            </a:r>
            <a:r>
              <a:rPr lang="fa-IR" dirty="0">
                <a:cs typeface="B Nazanin" panose="00000400000000000000" pitchFamily="2" charset="-78"/>
              </a:rPr>
              <a:t> این اطلاعات روی صفحه نمایش داده میشود</a:t>
            </a:r>
          </a:p>
          <a:p>
            <a:pPr algn="ctr" rtl="1">
              <a:lnSpc>
                <a:spcPct val="150000"/>
              </a:lnSpc>
            </a:pPr>
            <a:endParaRPr lang="fa-IR" dirty="0">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765" y="3257044"/>
            <a:ext cx="2105247" cy="3157870"/>
          </a:xfrm>
          <a:prstGeom prst="rect">
            <a:avLst/>
          </a:prstGeom>
        </p:spPr>
      </p:pic>
      <p:cxnSp>
        <p:nvCxnSpPr>
          <p:cNvPr id="11" name="Straight Arrow Connector 10"/>
          <p:cNvCxnSpPr/>
          <p:nvPr/>
        </p:nvCxnSpPr>
        <p:spPr>
          <a:xfrm flipH="1">
            <a:off x="4295553" y="3444949"/>
            <a:ext cx="861238" cy="372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8000" y="3444949"/>
            <a:ext cx="1023224" cy="186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06395" y="3902149"/>
            <a:ext cx="976977" cy="6360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95553" y="5434978"/>
            <a:ext cx="861238" cy="372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7705" y="3444949"/>
            <a:ext cx="3430557" cy="738664"/>
          </a:xfrm>
          <a:prstGeom prst="rect">
            <a:avLst/>
          </a:prstGeom>
          <a:noFill/>
        </p:spPr>
        <p:txBody>
          <a:bodyPr wrap="square" rtlCol="1">
            <a:spAutoFit/>
          </a:bodyPr>
          <a:lstStyle/>
          <a:p>
            <a:pPr algn="r" rtl="1">
              <a:lnSpc>
                <a:spcPct val="150000"/>
              </a:lnSpc>
            </a:pPr>
            <a:r>
              <a:rPr lang="fa-IR" sz="1400" b="1" dirty="0" smtClean="0">
                <a:cs typeface="B Nazanin" panose="00000400000000000000" pitchFamily="2" charset="-78"/>
              </a:rPr>
              <a:t>مارکر نقطه</a:t>
            </a:r>
            <a:r>
              <a:rPr lang="en-US" sz="1400" b="1" dirty="0" smtClean="0">
                <a:cs typeface="B Nazanin" panose="00000400000000000000" pitchFamily="2" charset="-78"/>
              </a:rPr>
              <a:t> </a:t>
            </a:r>
            <a:r>
              <a:rPr lang="fa-IR" sz="1400" b="1" dirty="0" smtClean="0">
                <a:cs typeface="B Nazanin" panose="00000400000000000000" pitchFamily="2" charset="-78"/>
              </a:rPr>
              <a:t>(با استفاده از کلیدهای جهتی می توان این قسمت را انتخاب و تغییر مارکر داد.)</a:t>
            </a:r>
            <a:endParaRPr lang="fa-IR" sz="1400" b="1" dirty="0">
              <a:cs typeface="B Nazanin" panose="00000400000000000000" pitchFamily="2" charset="-78"/>
            </a:endParaRPr>
          </a:p>
        </p:txBody>
      </p:sp>
      <p:sp>
        <p:nvSpPr>
          <p:cNvPr id="18" name="TextBox 17"/>
          <p:cNvSpPr txBox="1"/>
          <p:nvPr/>
        </p:nvSpPr>
        <p:spPr>
          <a:xfrm>
            <a:off x="5599292" y="3660392"/>
            <a:ext cx="3083440" cy="307777"/>
          </a:xfrm>
          <a:prstGeom prst="rect">
            <a:avLst/>
          </a:prstGeom>
          <a:noFill/>
        </p:spPr>
        <p:txBody>
          <a:bodyPr wrap="square" rtlCol="1">
            <a:spAutoFit/>
          </a:bodyPr>
          <a:lstStyle/>
          <a:p>
            <a:pPr algn="r" rtl="1"/>
            <a:r>
              <a:rPr lang="fa-IR" sz="1400" b="1" dirty="0" smtClean="0">
                <a:cs typeface="B Nazanin" panose="00000400000000000000" pitchFamily="2" charset="-78"/>
              </a:rPr>
              <a:t>شماره نقطه</a:t>
            </a:r>
            <a:endParaRPr lang="fa-IR" sz="1400" b="1" dirty="0">
              <a:cs typeface="B Nazanin" panose="00000400000000000000" pitchFamily="2" charset="-78"/>
            </a:endParaRPr>
          </a:p>
        </p:txBody>
      </p:sp>
      <p:sp>
        <p:nvSpPr>
          <p:cNvPr id="19" name="TextBox 18"/>
          <p:cNvSpPr txBox="1"/>
          <p:nvPr/>
        </p:nvSpPr>
        <p:spPr>
          <a:xfrm>
            <a:off x="1311464" y="4538163"/>
            <a:ext cx="3083440" cy="307777"/>
          </a:xfrm>
          <a:prstGeom prst="rect">
            <a:avLst/>
          </a:prstGeom>
          <a:noFill/>
        </p:spPr>
        <p:txBody>
          <a:bodyPr wrap="square" rtlCol="1">
            <a:spAutoFit/>
          </a:bodyPr>
          <a:lstStyle/>
          <a:p>
            <a:pPr algn="r" rtl="1"/>
            <a:r>
              <a:rPr lang="fa-IR" sz="1400" b="1" dirty="0" smtClean="0">
                <a:cs typeface="B Nazanin" panose="00000400000000000000" pitchFamily="2" charset="-78"/>
              </a:rPr>
              <a:t>توضیحات مربوط به نقطه مورد نظر</a:t>
            </a:r>
            <a:endParaRPr lang="fa-IR" sz="1400" b="1" dirty="0">
              <a:cs typeface="B Nazanin" panose="00000400000000000000" pitchFamily="2" charset="-78"/>
            </a:endParaRPr>
          </a:p>
        </p:txBody>
      </p:sp>
      <p:cxnSp>
        <p:nvCxnSpPr>
          <p:cNvPr id="21" name="Straight Arrow Connector 20"/>
          <p:cNvCxnSpPr/>
          <p:nvPr/>
        </p:nvCxnSpPr>
        <p:spPr>
          <a:xfrm>
            <a:off x="6947158" y="4869989"/>
            <a:ext cx="1023224" cy="186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27892" y="5037653"/>
            <a:ext cx="3083440" cy="307777"/>
          </a:xfrm>
          <a:prstGeom prst="rect">
            <a:avLst/>
          </a:prstGeom>
          <a:noFill/>
        </p:spPr>
        <p:txBody>
          <a:bodyPr wrap="square" rtlCol="1">
            <a:spAutoFit/>
          </a:bodyPr>
          <a:lstStyle/>
          <a:p>
            <a:pPr algn="r" rtl="1"/>
            <a:r>
              <a:rPr lang="fa-IR" sz="1400" b="1" dirty="0" smtClean="0">
                <a:cs typeface="B Nazanin" panose="00000400000000000000" pitchFamily="2" charset="-78"/>
              </a:rPr>
              <a:t>مختصات نقطه</a:t>
            </a:r>
            <a:endParaRPr lang="fa-IR" sz="1400" b="1" dirty="0">
              <a:cs typeface="B Nazanin" panose="00000400000000000000" pitchFamily="2" charset="-78"/>
            </a:endParaRPr>
          </a:p>
        </p:txBody>
      </p:sp>
      <p:sp>
        <p:nvSpPr>
          <p:cNvPr id="23" name="TextBox 22"/>
          <p:cNvSpPr txBox="1"/>
          <p:nvPr/>
        </p:nvSpPr>
        <p:spPr>
          <a:xfrm>
            <a:off x="1212113" y="5627611"/>
            <a:ext cx="3083440" cy="307777"/>
          </a:xfrm>
          <a:prstGeom prst="rect">
            <a:avLst/>
          </a:prstGeom>
          <a:noFill/>
        </p:spPr>
        <p:txBody>
          <a:bodyPr wrap="square" rtlCol="1">
            <a:spAutoFit/>
          </a:bodyPr>
          <a:lstStyle/>
          <a:p>
            <a:pPr algn="r" rtl="1"/>
            <a:r>
              <a:rPr lang="fa-IR" sz="1400" b="1" dirty="0" smtClean="0">
                <a:cs typeface="B Nazanin" panose="00000400000000000000" pitchFamily="2" charset="-78"/>
              </a:rPr>
              <a:t>ارتفاع نقطه</a:t>
            </a:r>
            <a:endParaRPr lang="fa-IR" sz="1400" b="1" dirty="0">
              <a:cs typeface="B Nazanin" panose="00000400000000000000" pitchFamily="2" charset="-78"/>
            </a:endParaRPr>
          </a:p>
        </p:txBody>
      </p:sp>
      <p:cxnSp>
        <p:nvCxnSpPr>
          <p:cNvPr id="24" name="Straight Arrow Connector 23"/>
          <p:cNvCxnSpPr/>
          <p:nvPr/>
        </p:nvCxnSpPr>
        <p:spPr>
          <a:xfrm flipV="1">
            <a:off x="6916540" y="5977997"/>
            <a:ext cx="964684" cy="2655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392869" y="6135935"/>
            <a:ext cx="861238" cy="372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82729" y="5670220"/>
            <a:ext cx="3673113" cy="523220"/>
          </a:xfrm>
          <a:prstGeom prst="rect">
            <a:avLst/>
          </a:prstGeom>
          <a:noFill/>
        </p:spPr>
        <p:txBody>
          <a:bodyPr wrap="square" rtlCol="1">
            <a:spAutoFit/>
          </a:bodyPr>
          <a:lstStyle/>
          <a:p>
            <a:pPr algn="r" rtl="1"/>
            <a:r>
              <a:rPr lang="fa-IR" sz="1400" b="1" dirty="0" smtClean="0">
                <a:cs typeface="B Nazanin" panose="00000400000000000000" pitchFamily="2" charset="-78"/>
              </a:rPr>
              <a:t>جهت ذخیره سازی نقطه از گزینه</a:t>
            </a:r>
            <a:r>
              <a:rPr lang="en-US" sz="1400" b="1" dirty="0" smtClean="0">
                <a:cs typeface="B Nazanin" panose="00000400000000000000" pitchFamily="2" charset="-78"/>
              </a:rPr>
              <a:t>Done</a:t>
            </a:r>
            <a:r>
              <a:rPr lang="fa-IR" sz="1400" b="1" dirty="0" smtClean="0">
                <a:cs typeface="B Nazanin" panose="00000400000000000000" pitchFamily="2" charset="-78"/>
              </a:rPr>
              <a:t>باید استفاده شود.</a:t>
            </a:r>
          </a:p>
          <a:p>
            <a:pPr algn="r" rtl="1"/>
            <a:endParaRPr lang="fa-IR" sz="1400" b="1" dirty="0">
              <a:cs typeface="B Nazanin" panose="00000400000000000000" pitchFamily="2" charset="-78"/>
            </a:endParaRPr>
          </a:p>
        </p:txBody>
      </p:sp>
      <p:sp>
        <p:nvSpPr>
          <p:cNvPr id="29" name="TextBox 28"/>
          <p:cNvSpPr txBox="1"/>
          <p:nvPr/>
        </p:nvSpPr>
        <p:spPr>
          <a:xfrm>
            <a:off x="1315637" y="6332547"/>
            <a:ext cx="3083440" cy="307777"/>
          </a:xfrm>
          <a:prstGeom prst="rect">
            <a:avLst/>
          </a:prstGeom>
          <a:noFill/>
        </p:spPr>
        <p:txBody>
          <a:bodyPr wrap="square" rtlCol="1">
            <a:spAutoFit/>
          </a:bodyPr>
          <a:lstStyle/>
          <a:p>
            <a:pPr algn="r" rtl="1"/>
            <a:r>
              <a:rPr lang="fa-IR" sz="1400" b="1" dirty="0" smtClean="0">
                <a:cs typeface="B Nazanin" panose="00000400000000000000" pitchFamily="2" charset="-78"/>
              </a:rPr>
              <a:t>جهت دیدن موقعیت نقطه روی نقشه</a:t>
            </a:r>
            <a:endParaRPr lang="fa-IR" sz="1400" b="1" dirty="0">
              <a:cs typeface="B Nazanin" panose="00000400000000000000" pitchFamily="2" charset="-78"/>
            </a:endParaRPr>
          </a:p>
        </p:txBody>
      </p:sp>
    </p:spTree>
    <p:extLst>
      <p:ext uri="{BB962C8B-B14F-4D97-AF65-F5344CB8AC3E}">
        <p14:creationId xmlns:p14="http://schemas.microsoft.com/office/powerpoint/2010/main" val="11297078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395</TotalTime>
  <Words>1264</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B Titr</vt:lpstr>
      <vt:lpstr>Tahoma</vt:lpstr>
      <vt:lpstr>Trebuchet MS</vt:lpstr>
      <vt:lpstr>Wingdings 3</vt:lpstr>
      <vt:lpstr>Facet</vt:lpstr>
      <vt:lpstr>آموزش مقدماتی G.P.S  Global.Positioning.System</vt:lpstr>
      <vt:lpstr>PowerPoint Presentation</vt:lpstr>
      <vt:lpstr>PowerPoint Presentation</vt:lpstr>
      <vt:lpstr>PowerPoint Presentation</vt:lpstr>
      <vt:lpstr>PowerPoint Presentation</vt:lpstr>
      <vt:lpstr>PowerPoint Presentation</vt:lpstr>
      <vt:lpstr>PowerPoint Presentation</vt:lpstr>
      <vt:lpstr>تنظیمات اولیه دستگاه</vt:lpstr>
      <vt:lpstr>تعیین مختصات نقطه (MARK) </vt:lpstr>
      <vt:lpstr>مدیریت نقاط ذخیره شده</vt:lpstr>
      <vt:lpstr>تنظیمات برداشت محدوده(Track)</vt:lpstr>
      <vt:lpstr>مدیریت Track</vt:lpstr>
      <vt:lpstr>مدیریت Track</vt:lpstr>
      <vt:lpstr>پیدا کردن موقعیت (FIND)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مقدماتی GPS</dc:title>
  <dc:creator>mnpco</dc:creator>
  <cp:lastModifiedBy>mnpco</cp:lastModifiedBy>
  <cp:revision>35</cp:revision>
  <dcterms:created xsi:type="dcterms:W3CDTF">2020-05-26T04:59:13Z</dcterms:created>
  <dcterms:modified xsi:type="dcterms:W3CDTF">2020-06-06T05:41:20Z</dcterms:modified>
</cp:coreProperties>
</file>