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3" r:id="rId8"/>
    <p:sldId id="262" r:id="rId9"/>
    <p:sldId id="264" r:id="rId10"/>
    <p:sldId id="265" r:id="rId11"/>
    <p:sldId id="266" r:id="rId12"/>
    <p:sldId id="285" r:id="rId13"/>
    <p:sldId id="267" r:id="rId14"/>
    <p:sldId id="268" r:id="rId15"/>
    <p:sldId id="269" r:id="rId16"/>
    <p:sldId id="270" r:id="rId17"/>
    <p:sldId id="271" r:id="rId18"/>
    <p:sldId id="279" r:id="rId19"/>
    <p:sldId id="272" r:id="rId20"/>
    <p:sldId id="286" r:id="rId21"/>
    <p:sldId id="273" r:id="rId22"/>
    <p:sldId id="280" r:id="rId23"/>
    <p:sldId id="274" r:id="rId24"/>
    <p:sldId id="287" r:id="rId25"/>
    <p:sldId id="275" r:id="rId26"/>
    <p:sldId id="276" r:id="rId27"/>
    <p:sldId id="288" r:id="rId28"/>
    <p:sldId id="277" r:id="rId29"/>
    <p:sldId id="278" r:id="rId30"/>
    <p:sldId id="281" r:id="rId31"/>
    <p:sldId id="282" r:id="rId32"/>
    <p:sldId id="283" r:id="rId33"/>
    <p:sldId id="284" r:id="rId34"/>
    <p:sldId id="289" r:id="rId35"/>
    <p:sldId id="290" r:id="rId36"/>
    <p:sldId id="29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A22063-6493-4DED-A32D-236AB376740F}">
          <p14:sldIdLst>
            <p14:sldId id="256"/>
            <p14:sldId id="257"/>
            <p14:sldId id="258"/>
            <p14:sldId id="259"/>
            <p14:sldId id="261"/>
            <p14:sldId id="260"/>
            <p14:sldId id="263"/>
            <p14:sldId id="262"/>
            <p14:sldId id="264"/>
            <p14:sldId id="265"/>
            <p14:sldId id="266"/>
            <p14:sldId id="285"/>
            <p14:sldId id="267"/>
            <p14:sldId id="268"/>
            <p14:sldId id="269"/>
            <p14:sldId id="270"/>
            <p14:sldId id="271"/>
            <p14:sldId id="279"/>
            <p14:sldId id="272"/>
            <p14:sldId id="286"/>
            <p14:sldId id="273"/>
            <p14:sldId id="280"/>
            <p14:sldId id="274"/>
            <p14:sldId id="287"/>
            <p14:sldId id="275"/>
            <p14:sldId id="276"/>
            <p14:sldId id="288"/>
            <p14:sldId id="277"/>
            <p14:sldId id="278"/>
            <p14:sldId id="281"/>
            <p14:sldId id="282"/>
            <p14:sldId id="283"/>
            <p14:sldId id="284"/>
            <p14:sldId id="289"/>
            <p14:sldId id="290"/>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12/24/2023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5518A9-B687-4302-9395-2322403C6656}"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99A684-0CB7-41E9-A4DF-5D1C2CA5BF6F}"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DD7C35-9E19-4518-A4B2-3B09CD8CC756}"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196DA8-8897-4DDF-BFB6-5D83863C837A}"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BBA708-C5F0-412D-90E2-1919F0D196AE}" type="datetimeFigureOut">
              <a:rPr lang="en-US" dirty="0"/>
              <a:t>12/24/2023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C8F8FA-EF43-4642-9368-3F4E33039BD9}" type="datetimeFigureOut">
              <a:rPr lang="en-US" dirty="0"/>
              <a:t>12/24/2023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12/24/2023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12/24/2023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12/24/2023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B9C5D3-0140-4E75-8D7F-C0623D06DFD7}" type="datetimeFigureOut">
              <a:rPr lang="en-US" dirty="0"/>
              <a:t>12/24/2023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12/24/2023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12/24/2023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12/24/2023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AE0757-B101-4811-9189-10EB2F458E2D}"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DC078-589F-40E3-816C-EE21D62B5BBA}" type="datetimeFigureOut">
              <a:rPr lang="en-US" dirty="0"/>
              <a:t>12/24/2023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12/24/2023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fa.wikipedia.org/wiki/%D8%A7%D8%B3%D8%AA%D8%AE%D8%B1"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1DA5-CAC3-11F9-A52F-851622BB8FAA}"/>
              </a:ext>
            </a:extLst>
          </p:cNvPr>
          <p:cNvSpPr>
            <a:spLocks noGrp="1"/>
          </p:cNvSpPr>
          <p:nvPr>
            <p:ph type="ctrTitle"/>
          </p:nvPr>
        </p:nvSpPr>
        <p:spPr/>
        <p:txBody>
          <a:bodyPr/>
          <a:lstStyle/>
          <a:p>
            <a:r>
              <a:rPr lang="fa-IR" dirty="0">
                <a:cs typeface="EntezareZohoor D3" panose="00000700000000000000" pitchFamily="2" charset="-78"/>
              </a:rPr>
              <a:t>عمارت عین الدوله</a:t>
            </a:r>
            <a:endParaRPr lang="en-US" dirty="0">
              <a:cs typeface="EntezareZohoor D3" panose="00000700000000000000" pitchFamily="2" charset="-78"/>
            </a:endParaRPr>
          </a:p>
        </p:txBody>
      </p:sp>
      <p:sp>
        <p:nvSpPr>
          <p:cNvPr id="3" name="Subtitle 2">
            <a:extLst>
              <a:ext uri="{FF2B5EF4-FFF2-40B4-BE49-F238E27FC236}">
                <a16:creationId xmlns:a16="http://schemas.microsoft.com/office/drawing/2014/main" id="{D4221381-77C6-706F-50B5-28F9DC6DD977}"/>
              </a:ext>
            </a:extLst>
          </p:cNvPr>
          <p:cNvSpPr>
            <a:spLocks noGrp="1"/>
          </p:cNvSpPr>
          <p:nvPr>
            <p:ph type="subTitle" idx="1"/>
          </p:nvPr>
        </p:nvSpPr>
        <p:spPr/>
        <p:txBody>
          <a:bodyPr>
            <a:normAutofit lnSpcReduction="10000"/>
          </a:bodyPr>
          <a:lstStyle/>
          <a:p>
            <a:r>
              <a:rPr lang="fa-IR" dirty="0">
                <a:effectLst>
                  <a:outerShdw blurRad="38100" dist="38100" dir="2700000" algn="tl">
                    <a:srgbClr val="000000">
                      <a:alpha val="43137"/>
                    </a:srgbClr>
                  </a:outerShdw>
                </a:effectLst>
              </a:rPr>
              <a:t>نام درس:آشنایی بااصول حفاظت و مرمت</a:t>
            </a:r>
          </a:p>
          <a:p>
            <a:r>
              <a:rPr lang="fa-IR" dirty="0">
                <a:effectLst>
                  <a:outerShdw blurRad="38100" dist="38100" dir="2700000" algn="tl">
                    <a:srgbClr val="000000">
                      <a:alpha val="43137"/>
                    </a:srgbClr>
                  </a:outerShdw>
                </a:effectLst>
              </a:rPr>
              <a:t>استاد:دکترسیدمحمدغفاری خلف محمدی</a:t>
            </a:r>
          </a:p>
          <a:p>
            <a:r>
              <a:rPr lang="fa-IR" dirty="0">
                <a:effectLst>
                  <a:outerShdw blurRad="38100" dist="38100" dir="2700000" algn="tl">
                    <a:srgbClr val="000000">
                      <a:alpha val="43137"/>
                    </a:srgbClr>
                  </a:outerShdw>
                </a:effectLst>
              </a:rPr>
              <a:t>موضوع :برسی عمارت عین الدوله(نگارخانه برگ)</a:t>
            </a:r>
            <a:endParaRPr lang="en-US"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6D7C3DE-D6A8-AC10-E790-CFFCB49A2372}"/>
              </a:ext>
            </a:extLst>
          </p:cNvPr>
          <p:cNvSpPr txBox="1"/>
          <p:nvPr/>
        </p:nvSpPr>
        <p:spPr>
          <a:xfrm>
            <a:off x="680322" y="5614320"/>
            <a:ext cx="3132023" cy="369332"/>
          </a:xfrm>
          <a:prstGeom prst="rect">
            <a:avLst/>
          </a:prstGeom>
          <a:noFill/>
        </p:spPr>
        <p:txBody>
          <a:bodyPr wrap="square" rtlCol="0">
            <a:spAutoFit/>
          </a:bodyPr>
          <a:lstStyle/>
          <a:p>
            <a:pPr algn="r"/>
            <a:r>
              <a:rPr lang="fa-IR" dirty="0">
                <a:effectLst>
                  <a:outerShdw blurRad="38100" dist="38100" dir="2700000" algn="tl">
                    <a:srgbClr val="000000">
                      <a:alpha val="43137"/>
                    </a:srgbClr>
                  </a:outerShdw>
                </a:effectLst>
              </a:rPr>
              <a:t>اعضای گروه :زهرانجفی-- زهراسیاح</a:t>
            </a: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B5AB809-A963-F88C-BE68-22910C13162C}"/>
              </a:ext>
            </a:extLst>
          </p:cNvPr>
          <p:cNvPicPr>
            <a:picLocks noChangeAspect="1"/>
          </p:cNvPicPr>
          <p:nvPr/>
        </p:nvPicPr>
        <p:blipFill rotWithShape="1">
          <a:blip r:embed="rId2">
            <a:alphaModFix amt="20000"/>
          </a:blip>
          <a:srcRect l="1" t="-1889" r="1529" b="19089"/>
          <a:stretch/>
        </p:blipFill>
        <p:spPr>
          <a:xfrm>
            <a:off x="-26360" y="-97508"/>
            <a:ext cx="3105663" cy="2611351"/>
          </a:xfrm>
          <a:prstGeom prst="rect">
            <a:avLst/>
          </a:prstGeom>
        </p:spPr>
      </p:pic>
    </p:spTree>
    <p:extLst>
      <p:ext uri="{BB962C8B-B14F-4D97-AF65-F5344CB8AC3E}">
        <p14:creationId xmlns:p14="http://schemas.microsoft.com/office/powerpoint/2010/main" val="348602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26A6064-3EEB-4D82-B8AB-85EC8287EF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70EB3F8A-0655-4D47-B546-F7EC731E0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FC563705-9678-4052-A909-B5114B9A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22FEEF27-DE57-43BD-AD75-1F367403B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5FD8743C-1783-4FB1-8E50-F0FC3ED873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2AEC1695-FF49-476A-B04F-CA62645076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22257D9-F0E6-44D6-B8F2-B0059A2B36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5" name="Rectangle 24">
            <a:extLst>
              <a:ext uri="{FF2B5EF4-FFF2-40B4-BE49-F238E27FC236}">
                <a16:creationId xmlns:a16="http://schemas.microsoft.com/office/drawing/2014/main" id="{320AC2FD-9C9F-4609-914D-6112A318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4CC5A3D5-3BFE-47FD-80E4-9076ECAF54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9" name="Rectangle 28">
            <a:extLst>
              <a:ext uri="{FF2B5EF4-FFF2-40B4-BE49-F238E27FC236}">
                <a16:creationId xmlns:a16="http://schemas.microsoft.com/office/drawing/2014/main" id="{87E45DA9-7D26-4B39-8D40-6DBA171A1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7" y="488844"/>
            <a:ext cx="3378077" cy="352604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A9DA9B45-78DA-C6B8-4223-D7A0FF367FE2}"/>
              </a:ext>
            </a:extLst>
          </p:cNvPr>
          <p:cNvPicPr>
            <a:picLocks noChangeAspect="1"/>
          </p:cNvPicPr>
          <p:nvPr/>
        </p:nvPicPr>
        <p:blipFill>
          <a:blip r:embed="rId5"/>
          <a:stretch>
            <a:fillRect/>
          </a:stretch>
        </p:blipFill>
        <p:spPr>
          <a:xfrm>
            <a:off x="7843" y="189248"/>
            <a:ext cx="5487956" cy="2208902"/>
          </a:xfrm>
          <a:prstGeom prst="rect">
            <a:avLst/>
          </a:prstGeom>
        </p:spPr>
      </p:pic>
      <p:sp>
        <p:nvSpPr>
          <p:cNvPr id="31" name="Rectangle 30">
            <a:extLst>
              <a:ext uri="{FF2B5EF4-FFF2-40B4-BE49-F238E27FC236}">
                <a16:creationId xmlns:a16="http://schemas.microsoft.com/office/drawing/2014/main" id="{38FCB955-9576-4C78-BABF-20937A9D1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0" cy="248087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6CCD1EB-9408-4CB6-AE2C-F4910716A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276A3BD-889E-43C9-988C-DE6A00B69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3130583"/>
            <a:ext cx="2739690" cy="3248034"/>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atue of a person sitting on a platform&#10;&#10;Description automatically generated">
            <a:extLst>
              <a:ext uri="{FF2B5EF4-FFF2-40B4-BE49-F238E27FC236}">
                <a16:creationId xmlns:a16="http://schemas.microsoft.com/office/drawing/2014/main" id="{63EAA4CA-1CDF-1495-6358-FC41D37C47D1}"/>
              </a:ext>
            </a:extLst>
          </p:cNvPr>
          <p:cNvPicPr>
            <a:picLocks noChangeAspect="1"/>
          </p:cNvPicPr>
          <p:nvPr/>
        </p:nvPicPr>
        <p:blipFill rotWithShape="1">
          <a:blip r:embed="rId6"/>
          <a:srcRect t="20718" r="-446"/>
          <a:stretch/>
        </p:blipFill>
        <p:spPr>
          <a:xfrm>
            <a:off x="5545811" y="39880"/>
            <a:ext cx="3711309" cy="6718975"/>
          </a:xfrm>
          <a:prstGeom prst="rect">
            <a:avLst/>
          </a:prstGeom>
        </p:spPr>
      </p:pic>
      <p:sp>
        <p:nvSpPr>
          <p:cNvPr id="7" name="TextBox 6">
            <a:extLst>
              <a:ext uri="{FF2B5EF4-FFF2-40B4-BE49-F238E27FC236}">
                <a16:creationId xmlns:a16="http://schemas.microsoft.com/office/drawing/2014/main" id="{A02E7497-8F75-CB99-8516-510F2BFC975D}"/>
              </a:ext>
            </a:extLst>
          </p:cNvPr>
          <p:cNvSpPr txBox="1"/>
          <p:nvPr/>
        </p:nvSpPr>
        <p:spPr>
          <a:xfrm>
            <a:off x="196948" y="2463785"/>
            <a:ext cx="5021958" cy="4093428"/>
          </a:xfrm>
          <a:prstGeom prst="rect">
            <a:avLst/>
          </a:prstGeom>
          <a:noFill/>
        </p:spPr>
        <p:txBody>
          <a:bodyPr wrap="square" rtlCol="0">
            <a:spAutoFit/>
          </a:bodyPr>
          <a:lstStyle/>
          <a:p>
            <a:pPr algn="r"/>
            <a:r>
              <a:rPr lang="fa-IR" sz="2000" b="0"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سر در </a:t>
            </a:r>
            <a:r>
              <a:rPr lang="fa-IR" sz="2000" b="1"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عمارت عین الدوله</a:t>
            </a:r>
            <a:r>
              <a:rPr lang="fa-IR" sz="2000" b="1" i="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 </a:t>
            </a:r>
            <a:r>
              <a:rPr lang="fa-IR" sz="2000" b="0"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نام نگارخانه برگ با خطی زیبا حکاکی شده است. گچبری های اطرافش بسیار زیبا و در عین حال پیچیده و منظم هستند. پس از ورود به داخل ساختمان، چشم هایتان به سمت مجسمه مردی که پشت به در ایستاده و در دست هایش کتابی قراردارد، کشیده می شود. با کمی دقت و تامل نام نوشته شده خیام در قسمت پایین مجسمه را خواهید دید. در قسمت راست ورودی تندیس گاو برعکس که روی دوشاخ است، نظرتان را جلب می کند. در قسمت ایوان مجسمه افراد برجسته از گذشته تا</a:t>
            </a:r>
            <a:r>
              <a:rPr lang="fa-IR" sz="2000" b="0" i="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 </a:t>
            </a:r>
            <a:r>
              <a:rPr lang="fa-IR" sz="2000" b="0"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 کنون قرار دارد. شما می توانید در محوطه عمارت قدم بزنید و به تماشای هنر دست هنرمندان بپردازید. می توانید برای رفع خستگی از آلاچیق های باغ عین الدوله استفاده کنید. در این عمارت نمایشگاه هایی از آثار هنری هنرمندان کشور عزیزمان برگزار می شود.</a:t>
            </a:r>
            <a:endParaRPr lang="en-US" sz="2000" dirty="0">
              <a:effectLst>
                <a:outerShdw blurRad="38100" dist="38100" dir="2700000" algn="tl">
                  <a:srgbClr val="000000">
                    <a:alpha val="43137"/>
                  </a:srgbClr>
                </a:outerShdw>
              </a:effectLst>
              <a:cs typeface="B Nazanin" panose="00000400000000000000" pitchFamily="2" charset="-78"/>
            </a:endParaRPr>
          </a:p>
        </p:txBody>
      </p:sp>
      <p:pic>
        <p:nvPicPr>
          <p:cNvPr id="10" name="Picture 9" descr="A statue of a person&#10;&#10;Description automatically generated">
            <a:extLst>
              <a:ext uri="{FF2B5EF4-FFF2-40B4-BE49-F238E27FC236}">
                <a16:creationId xmlns:a16="http://schemas.microsoft.com/office/drawing/2014/main" id="{6683BB47-0924-3ABC-D3D6-9866BE8F5C84}"/>
              </a:ext>
            </a:extLst>
          </p:cNvPr>
          <p:cNvPicPr>
            <a:picLocks noChangeAspect="1"/>
          </p:cNvPicPr>
          <p:nvPr/>
        </p:nvPicPr>
        <p:blipFill rotWithShape="1">
          <a:blip r:embed="rId7"/>
          <a:srcRect l="12172" t="-3005" r="29191" b="18127"/>
          <a:stretch/>
        </p:blipFill>
        <p:spPr>
          <a:xfrm>
            <a:off x="8972591" y="4088101"/>
            <a:ext cx="2739690" cy="2638996"/>
          </a:xfrm>
          <a:prstGeom prst="rect">
            <a:avLst/>
          </a:prstGeom>
        </p:spPr>
      </p:pic>
      <p:pic>
        <p:nvPicPr>
          <p:cNvPr id="14" name="Picture 13" descr="A staircase with a white railing&#10;&#10;Description automatically generated with medium confidence">
            <a:extLst>
              <a:ext uri="{FF2B5EF4-FFF2-40B4-BE49-F238E27FC236}">
                <a16:creationId xmlns:a16="http://schemas.microsoft.com/office/drawing/2014/main" id="{D3E69705-42E7-60EF-DA99-93640A88A97D}"/>
              </a:ext>
            </a:extLst>
          </p:cNvPr>
          <p:cNvPicPr>
            <a:picLocks noChangeAspect="1"/>
          </p:cNvPicPr>
          <p:nvPr/>
        </p:nvPicPr>
        <p:blipFill rotWithShape="1">
          <a:blip r:embed="rId8"/>
          <a:srcRect l="9275" t="2073" r="45461" b="15812"/>
          <a:stretch/>
        </p:blipFill>
        <p:spPr>
          <a:xfrm>
            <a:off x="8693751" y="99145"/>
            <a:ext cx="3403185" cy="4124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Minus Sign 15">
            <a:extLst>
              <a:ext uri="{FF2B5EF4-FFF2-40B4-BE49-F238E27FC236}">
                <a16:creationId xmlns:a16="http://schemas.microsoft.com/office/drawing/2014/main" id="{CBEFBDD2-16BE-1F3A-0FEC-53DB94BF7E7A}"/>
              </a:ext>
            </a:extLst>
          </p:cNvPr>
          <p:cNvSpPr/>
          <p:nvPr/>
        </p:nvSpPr>
        <p:spPr>
          <a:xfrm>
            <a:off x="5318931" y="-82468"/>
            <a:ext cx="351887" cy="6858000"/>
          </a:xfrm>
          <a:prstGeom prst="mathMinus">
            <a:avLst>
              <a:gd name="adj1" fmla="val 9900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216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and gray wall with intricate designs&#10;&#10;Description automatically generated with medium confidence">
            <a:extLst>
              <a:ext uri="{FF2B5EF4-FFF2-40B4-BE49-F238E27FC236}">
                <a16:creationId xmlns:a16="http://schemas.microsoft.com/office/drawing/2014/main" id="{3759B249-95DB-BB3F-82E8-082EC959CB2A}"/>
              </a:ext>
            </a:extLst>
          </p:cNvPr>
          <p:cNvPicPr>
            <a:picLocks noChangeAspect="1"/>
          </p:cNvPicPr>
          <p:nvPr/>
        </p:nvPicPr>
        <p:blipFill rotWithShape="1">
          <a:blip r:embed="rId2"/>
          <a:srcRect l="-3599" t="-13159" r="16028" b="13160"/>
          <a:stretch/>
        </p:blipFill>
        <p:spPr>
          <a:xfrm>
            <a:off x="7743911" y="3313940"/>
            <a:ext cx="4448089" cy="3390463"/>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Picture 6">
            <a:extLst>
              <a:ext uri="{FF2B5EF4-FFF2-40B4-BE49-F238E27FC236}">
                <a16:creationId xmlns:a16="http://schemas.microsoft.com/office/drawing/2014/main" id="{5B37D5D8-D875-6786-4294-FF67DD0BCA88}"/>
              </a:ext>
            </a:extLst>
          </p:cNvPr>
          <p:cNvPicPr>
            <a:picLocks noChangeAspect="1"/>
          </p:cNvPicPr>
          <p:nvPr/>
        </p:nvPicPr>
        <p:blipFill rotWithShape="1">
          <a:blip r:embed="rId3"/>
          <a:srcRect l="2675" t="-9939" r="8293" b="9939"/>
          <a:stretch/>
        </p:blipFill>
        <p:spPr>
          <a:xfrm>
            <a:off x="25421" y="-85339"/>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descr="A ceiling with columns and floral designs&#10;&#10;Description automatically generated">
            <a:extLst>
              <a:ext uri="{FF2B5EF4-FFF2-40B4-BE49-F238E27FC236}">
                <a16:creationId xmlns:a16="http://schemas.microsoft.com/office/drawing/2014/main" id="{728CA21A-42B0-E815-1583-0AC364478489}"/>
              </a:ext>
            </a:extLst>
          </p:cNvPr>
          <p:cNvPicPr>
            <a:picLocks noChangeAspect="1"/>
          </p:cNvPicPr>
          <p:nvPr/>
        </p:nvPicPr>
        <p:blipFill rotWithShape="1">
          <a:blip r:embed="rId4"/>
          <a:srcRect l="2" t="7559" r="2" b="17623"/>
          <a:stretch/>
        </p:blipFill>
        <p:spPr>
          <a:xfrm>
            <a:off x="6516532" y="625061"/>
            <a:ext cx="5675468" cy="2997165"/>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8" name="TextBox 7">
            <a:extLst>
              <a:ext uri="{FF2B5EF4-FFF2-40B4-BE49-F238E27FC236}">
                <a16:creationId xmlns:a16="http://schemas.microsoft.com/office/drawing/2014/main" id="{8ED09DA0-981E-76C4-8DE3-ECFEEB13E202}"/>
              </a:ext>
            </a:extLst>
          </p:cNvPr>
          <p:cNvSpPr txBox="1"/>
          <p:nvPr/>
        </p:nvSpPr>
        <p:spPr>
          <a:xfrm>
            <a:off x="9419771" y="0"/>
            <a:ext cx="2554515" cy="523220"/>
          </a:xfrm>
          <a:prstGeom prst="rect">
            <a:avLst/>
          </a:prstGeom>
          <a:noFill/>
        </p:spPr>
        <p:txBody>
          <a:bodyPr wrap="square" rtlCol="0">
            <a:spAutoFit/>
          </a:bodyPr>
          <a:lstStyle/>
          <a:p>
            <a:pPr algn="r"/>
            <a:r>
              <a:rPr lang="fa-IR" sz="2800" dirty="0">
                <a:cs typeface="B Nazanin" panose="00000400000000000000" pitchFamily="2" charset="-78"/>
              </a:rPr>
              <a:t>گچ بری های سقف</a:t>
            </a:r>
            <a:endParaRPr lang="en-US" sz="2800" dirty="0">
              <a:cs typeface="B Nazanin" panose="00000400000000000000" pitchFamily="2" charset="-78"/>
            </a:endParaRPr>
          </a:p>
        </p:txBody>
      </p:sp>
    </p:spTree>
    <p:extLst>
      <p:ext uri="{BB962C8B-B14F-4D97-AF65-F5344CB8AC3E}">
        <p14:creationId xmlns:p14="http://schemas.microsoft.com/office/powerpoint/2010/main" val="100958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9074E-5510-0894-E022-A2CD387F61C3}"/>
              </a:ext>
            </a:extLst>
          </p:cNvPr>
          <p:cNvPicPr>
            <a:picLocks noChangeAspect="1"/>
          </p:cNvPicPr>
          <p:nvPr/>
        </p:nvPicPr>
        <p:blipFill>
          <a:blip r:embed="rId2"/>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6BA4B820-601C-A8C5-A85D-29244EB15AEB}"/>
              </a:ext>
            </a:extLst>
          </p:cNvPr>
          <p:cNvSpPr txBox="1"/>
          <p:nvPr/>
        </p:nvSpPr>
        <p:spPr>
          <a:xfrm>
            <a:off x="3587261" y="2489982"/>
            <a:ext cx="6766560" cy="1077218"/>
          </a:xfrm>
          <a:prstGeom prst="rect">
            <a:avLst/>
          </a:prstGeom>
          <a:noFill/>
        </p:spPr>
        <p:txBody>
          <a:bodyPr wrap="square" rtlCol="0">
            <a:spAutoFit/>
          </a:bodyPr>
          <a:lstStyle/>
          <a:p>
            <a:pPr algn="ctr"/>
            <a:r>
              <a:rPr lang="fa-IR" sz="3200" b="1" i="0" dirty="0">
                <a:solidFill>
                  <a:srgbClr val="2C3E50"/>
                </a:solidFill>
                <a:effectLst/>
                <a:latin typeface="-apple-system"/>
              </a:rPr>
              <a:t>پلان موقعیت</a:t>
            </a:r>
          </a:p>
          <a:p>
            <a:pPr algn="ctr"/>
            <a:r>
              <a:rPr lang="fa-IR" sz="3200" dirty="0">
                <a:solidFill>
                  <a:schemeClr val="bg1"/>
                </a:solidFill>
              </a:rPr>
              <a:t> -نما و برش -موقعیت</a:t>
            </a:r>
            <a:endParaRPr lang="en-US" sz="3200" dirty="0">
              <a:solidFill>
                <a:schemeClr val="bg1"/>
              </a:solidFill>
            </a:endParaRPr>
          </a:p>
        </p:txBody>
      </p:sp>
    </p:spTree>
    <p:extLst>
      <p:ext uri="{BB962C8B-B14F-4D97-AF65-F5344CB8AC3E}">
        <p14:creationId xmlns:p14="http://schemas.microsoft.com/office/powerpoint/2010/main" val="211875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AEC341-D4CF-86B0-251A-EEA01E1C680E}"/>
              </a:ext>
            </a:extLst>
          </p:cNvPr>
          <p:cNvPicPr>
            <a:picLocks noChangeAspect="1"/>
          </p:cNvPicPr>
          <p:nvPr/>
        </p:nvPicPr>
        <p:blipFill>
          <a:blip r:embed="rId2"/>
          <a:stretch>
            <a:fillRect/>
          </a:stretch>
        </p:blipFill>
        <p:spPr>
          <a:xfrm>
            <a:off x="0" y="0"/>
            <a:ext cx="12191999" cy="6858000"/>
          </a:xfrm>
          <a:prstGeom prst="rect">
            <a:avLst/>
          </a:prstGeom>
        </p:spPr>
      </p:pic>
      <p:pic>
        <p:nvPicPr>
          <p:cNvPr id="7" name="Picture 6" descr="A blueprint of a building&#10;&#10;Description automatically generated">
            <a:extLst>
              <a:ext uri="{FF2B5EF4-FFF2-40B4-BE49-F238E27FC236}">
                <a16:creationId xmlns:a16="http://schemas.microsoft.com/office/drawing/2014/main" id="{5045856E-0C9F-6F58-8ACC-0012071A3574}"/>
              </a:ext>
            </a:extLst>
          </p:cNvPr>
          <p:cNvPicPr>
            <a:picLocks noChangeAspect="1"/>
          </p:cNvPicPr>
          <p:nvPr/>
        </p:nvPicPr>
        <p:blipFill rotWithShape="1">
          <a:blip r:embed="rId3"/>
          <a:srcRect l="25596" t="25025" r="29172" b="22052"/>
          <a:stretch/>
        </p:blipFill>
        <p:spPr>
          <a:xfrm>
            <a:off x="2611902" y="148522"/>
            <a:ext cx="7934179" cy="6560956"/>
          </a:xfrm>
          <a:prstGeom prst="rect">
            <a:avLst/>
          </a:prstGeom>
        </p:spPr>
      </p:pic>
      <p:sp>
        <p:nvSpPr>
          <p:cNvPr id="15" name="TextBox 14">
            <a:extLst>
              <a:ext uri="{FF2B5EF4-FFF2-40B4-BE49-F238E27FC236}">
                <a16:creationId xmlns:a16="http://schemas.microsoft.com/office/drawing/2014/main" id="{3161C7D1-6682-6992-A15B-661D5FEE8F9B}"/>
              </a:ext>
            </a:extLst>
          </p:cNvPr>
          <p:cNvSpPr txBox="1"/>
          <p:nvPr/>
        </p:nvSpPr>
        <p:spPr>
          <a:xfrm>
            <a:off x="9631680" y="444417"/>
            <a:ext cx="2053883" cy="461665"/>
          </a:xfrm>
          <a:prstGeom prst="rect">
            <a:avLst/>
          </a:prstGeom>
          <a:noFill/>
        </p:spPr>
        <p:txBody>
          <a:bodyPr wrap="square" rtlCol="0">
            <a:spAutoFit/>
          </a:bodyPr>
          <a:lstStyle/>
          <a:p>
            <a:pPr algn="r"/>
            <a:r>
              <a:rPr lang="fa-IR" sz="2400" b="1" i="0" dirty="0">
                <a:solidFill>
                  <a:srgbClr val="2C3E50"/>
                </a:solidFill>
                <a:effectLst/>
                <a:latin typeface="-apple-system"/>
              </a:rPr>
              <a:t>پلان موقعیت</a:t>
            </a:r>
          </a:p>
        </p:txBody>
      </p:sp>
    </p:spTree>
    <p:extLst>
      <p:ext uri="{BB962C8B-B14F-4D97-AF65-F5344CB8AC3E}">
        <p14:creationId xmlns:p14="http://schemas.microsoft.com/office/powerpoint/2010/main" val="275956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494398-962D-B9D1-1C31-8FE21B4B9283}"/>
              </a:ext>
            </a:extLst>
          </p:cNvPr>
          <p:cNvPicPr>
            <a:picLocks noChangeAspect="1"/>
          </p:cNvPicPr>
          <p:nvPr/>
        </p:nvPicPr>
        <p:blipFill>
          <a:blip r:embed="rId2"/>
          <a:stretch>
            <a:fillRect/>
          </a:stretch>
        </p:blipFill>
        <p:spPr>
          <a:xfrm>
            <a:off x="0" y="0"/>
            <a:ext cx="12191999" cy="6858000"/>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79BA32C8-1F38-C7BB-D8A9-09412E41DCF5}"/>
              </a:ext>
            </a:extLst>
          </p:cNvPr>
          <p:cNvPicPr>
            <a:picLocks noChangeAspect="1"/>
          </p:cNvPicPr>
          <p:nvPr/>
        </p:nvPicPr>
        <p:blipFill rotWithShape="1">
          <a:blip r:embed="rId3"/>
          <a:srcRect l="11704" t="13188" r="22988" b="9446"/>
          <a:stretch/>
        </p:blipFill>
        <p:spPr>
          <a:xfrm>
            <a:off x="2968438" y="1234033"/>
            <a:ext cx="6597593" cy="5538253"/>
          </a:xfrm>
          <a:prstGeom prst="rect">
            <a:avLst/>
          </a:prstGeom>
        </p:spPr>
      </p:pic>
      <p:sp>
        <p:nvSpPr>
          <p:cNvPr id="5" name="Rectangle 4">
            <a:extLst>
              <a:ext uri="{FF2B5EF4-FFF2-40B4-BE49-F238E27FC236}">
                <a16:creationId xmlns:a16="http://schemas.microsoft.com/office/drawing/2014/main" id="{1F6D4FDB-D777-8305-8452-53AB17D08944}"/>
              </a:ext>
            </a:extLst>
          </p:cNvPr>
          <p:cNvSpPr/>
          <p:nvPr/>
        </p:nvSpPr>
        <p:spPr>
          <a:xfrm>
            <a:off x="8581292" y="534572"/>
            <a:ext cx="3235570" cy="95660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38B2E9-3603-5121-B165-8F150E4FDA37}"/>
              </a:ext>
            </a:extLst>
          </p:cNvPr>
          <p:cNvSpPr txBox="1"/>
          <p:nvPr/>
        </p:nvSpPr>
        <p:spPr>
          <a:xfrm>
            <a:off x="8581292" y="828207"/>
            <a:ext cx="2841674" cy="369332"/>
          </a:xfrm>
          <a:prstGeom prst="rect">
            <a:avLst/>
          </a:prstGeom>
          <a:noFill/>
        </p:spPr>
        <p:txBody>
          <a:bodyPr wrap="square" rtlCol="0">
            <a:spAutoFit/>
          </a:bodyPr>
          <a:lstStyle/>
          <a:p>
            <a:pPr algn="r"/>
            <a:r>
              <a:rPr lang="fa-IR" sz="1800" b="1" i="0" dirty="0">
                <a:solidFill>
                  <a:srgbClr val="2C3E50"/>
                </a:solidFill>
                <a:effectLst/>
                <a:latin typeface="-apple-system"/>
              </a:rPr>
              <a:t>پلان طبقه همکف(شاه نشین)</a:t>
            </a:r>
          </a:p>
        </p:txBody>
      </p:sp>
    </p:spTree>
    <p:extLst>
      <p:ext uri="{BB962C8B-B14F-4D97-AF65-F5344CB8AC3E}">
        <p14:creationId xmlns:p14="http://schemas.microsoft.com/office/powerpoint/2010/main" val="151261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4C01E7-D4CC-26CA-38AC-741F64545F7B}"/>
              </a:ext>
            </a:extLst>
          </p:cNvPr>
          <p:cNvPicPr>
            <a:picLocks noChangeAspect="1"/>
          </p:cNvPicPr>
          <p:nvPr/>
        </p:nvPicPr>
        <p:blipFill>
          <a:blip r:embed="rId2"/>
          <a:stretch>
            <a:fillRect/>
          </a:stretch>
        </p:blipFill>
        <p:spPr>
          <a:xfrm>
            <a:off x="1" y="0"/>
            <a:ext cx="12309230" cy="6858000"/>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3A83FB35-198F-CF7D-3C44-FBF698B7A57F}"/>
              </a:ext>
            </a:extLst>
          </p:cNvPr>
          <p:cNvPicPr>
            <a:picLocks noChangeAspect="1"/>
          </p:cNvPicPr>
          <p:nvPr/>
        </p:nvPicPr>
        <p:blipFill rotWithShape="1">
          <a:blip r:embed="rId3"/>
          <a:srcRect l="13900" t="8593" r="25368" b="18152"/>
          <a:stretch/>
        </p:blipFill>
        <p:spPr>
          <a:xfrm>
            <a:off x="2546254" y="647114"/>
            <a:ext cx="6822830" cy="5816460"/>
          </a:xfrm>
          <a:prstGeom prst="rect">
            <a:avLst/>
          </a:prstGeom>
        </p:spPr>
      </p:pic>
      <p:sp>
        <p:nvSpPr>
          <p:cNvPr id="6" name="Rectangle 5">
            <a:extLst>
              <a:ext uri="{FF2B5EF4-FFF2-40B4-BE49-F238E27FC236}">
                <a16:creationId xmlns:a16="http://schemas.microsoft.com/office/drawing/2014/main" id="{DFD86BF0-B14A-9B2D-DA7D-98941E812258}"/>
              </a:ext>
            </a:extLst>
          </p:cNvPr>
          <p:cNvSpPr/>
          <p:nvPr/>
        </p:nvSpPr>
        <p:spPr>
          <a:xfrm>
            <a:off x="8745415" y="209760"/>
            <a:ext cx="3446585" cy="129422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F861E6-908D-CFCF-2AF2-4347A1032FBC}"/>
              </a:ext>
            </a:extLst>
          </p:cNvPr>
          <p:cNvSpPr txBox="1"/>
          <p:nvPr/>
        </p:nvSpPr>
        <p:spPr>
          <a:xfrm>
            <a:off x="4990513" y="672207"/>
            <a:ext cx="6376182" cy="369332"/>
          </a:xfrm>
          <a:prstGeom prst="rect">
            <a:avLst/>
          </a:prstGeom>
          <a:noFill/>
        </p:spPr>
        <p:txBody>
          <a:bodyPr wrap="square">
            <a:spAutoFit/>
          </a:bodyPr>
          <a:lstStyle/>
          <a:p>
            <a:pPr algn="r"/>
            <a:r>
              <a:rPr lang="fa-IR" sz="1800" b="1" i="0" dirty="0">
                <a:solidFill>
                  <a:srgbClr val="2C3E50"/>
                </a:solidFill>
                <a:effectLst/>
                <a:latin typeface="-apple-system"/>
              </a:rPr>
              <a:t>پلان </a:t>
            </a:r>
            <a:r>
              <a:rPr lang="fa-IR" b="1" dirty="0">
                <a:solidFill>
                  <a:srgbClr val="2C3E50"/>
                </a:solidFill>
                <a:latin typeface="-apple-system"/>
              </a:rPr>
              <a:t>طبقه دوم</a:t>
            </a:r>
            <a:endParaRPr lang="fa-IR" sz="1800" b="1" i="0" dirty="0">
              <a:solidFill>
                <a:srgbClr val="2C3E50"/>
              </a:solidFill>
              <a:effectLst/>
              <a:latin typeface="-apple-system"/>
            </a:endParaRPr>
          </a:p>
        </p:txBody>
      </p:sp>
    </p:spTree>
    <p:extLst>
      <p:ext uri="{BB962C8B-B14F-4D97-AF65-F5344CB8AC3E}">
        <p14:creationId xmlns:p14="http://schemas.microsoft.com/office/powerpoint/2010/main" val="222347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AF711-DD15-70FF-CE2C-38AD70B265AE}"/>
              </a:ext>
            </a:extLst>
          </p:cNvPr>
          <p:cNvPicPr>
            <a:picLocks noChangeAspect="1"/>
          </p:cNvPicPr>
          <p:nvPr/>
        </p:nvPicPr>
        <p:blipFill>
          <a:blip r:embed="rId2"/>
          <a:stretch>
            <a:fillRect/>
          </a:stretch>
        </p:blipFill>
        <p:spPr>
          <a:xfrm>
            <a:off x="-131299" y="0"/>
            <a:ext cx="12323299" cy="6858000"/>
          </a:xfrm>
          <a:prstGeom prst="rect">
            <a:avLst/>
          </a:prstGeom>
        </p:spPr>
      </p:pic>
      <p:pic>
        <p:nvPicPr>
          <p:cNvPr id="3" name="Picture 2" descr="A drawing of a building&#10;&#10;Description automatically generated">
            <a:extLst>
              <a:ext uri="{FF2B5EF4-FFF2-40B4-BE49-F238E27FC236}">
                <a16:creationId xmlns:a16="http://schemas.microsoft.com/office/drawing/2014/main" id="{B67AF0F2-FF44-BB21-CF1D-AEF58C29B1DB}"/>
              </a:ext>
            </a:extLst>
          </p:cNvPr>
          <p:cNvPicPr>
            <a:picLocks noChangeAspect="1"/>
          </p:cNvPicPr>
          <p:nvPr/>
        </p:nvPicPr>
        <p:blipFill rotWithShape="1">
          <a:blip r:embed="rId3">
            <a:biLevel thresh="75000"/>
          </a:blip>
          <a:srcRect l="27093" t="18462" r="14665" b="33538"/>
          <a:stretch/>
        </p:blipFill>
        <p:spPr>
          <a:xfrm>
            <a:off x="6189784" y="3157938"/>
            <a:ext cx="5655213" cy="32918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7DD262AB-C734-530B-BD82-FB93EBA05782}"/>
              </a:ext>
            </a:extLst>
          </p:cNvPr>
          <p:cNvPicPr>
            <a:picLocks noChangeAspect="1"/>
          </p:cNvPicPr>
          <p:nvPr/>
        </p:nvPicPr>
        <p:blipFill rotWithShape="1">
          <a:blip r:embed="rId4"/>
          <a:srcRect l="5412" t="4102" r="14861" b="16308"/>
          <a:stretch/>
        </p:blipFill>
        <p:spPr>
          <a:xfrm>
            <a:off x="2429022" y="244352"/>
            <a:ext cx="5655213" cy="3184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A9A6B85F-AA24-8005-68E1-A9E8E1C219F0}"/>
              </a:ext>
            </a:extLst>
          </p:cNvPr>
          <p:cNvSpPr txBox="1"/>
          <p:nvPr/>
        </p:nvSpPr>
        <p:spPr>
          <a:xfrm>
            <a:off x="10452296" y="722287"/>
            <a:ext cx="1871003" cy="523220"/>
          </a:xfrm>
          <a:prstGeom prst="rect">
            <a:avLst/>
          </a:prstGeom>
          <a:noFill/>
        </p:spPr>
        <p:txBody>
          <a:bodyPr wrap="square" rtlCol="0">
            <a:spAutoFit/>
          </a:bodyPr>
          <a:lstStyle/>
          <a:p>
            <a:r>
              <a:rPr lang="fa-IR" sz="2800" dirty="0"/>
              <a:t>نمای ساختمان</a:t>
            </a:r>
            <a:endParaRPr lang="en-US" sz="2800" dirty="0"/>
          </a:p>
        </p:txBody>
      </p:sp>
    </p:spTree>
    <p:extLst>
      <p:ext uri="{BB962C8B-B14F-4D97-AF65-F5344CB8AC3E}">
        <p14:creationId xmlns:p14="http://schemas.microsoft.com/office/powerpoint/2010/main" val="370437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C5129-9F97-31C7-EFDE-70C54DEB87B4}"/>
              </a:ext>
            </a:extLst>
          </p:cNvPr>
          <p:cNvPicPr>
            <a:picLocks noChangeAspect="1"/>
          </p:cNvPicPr>
          <p:nvPr/>
        </p:nvPicPr>
        <p:blipFill>
          <a:blip r:embed="rId2"/>
          <a:stretch>
            <a:fillRect/>
          </a:stretch>
        </p:blipFill>
        <p:spPr>
          <a:xfrm>
            <a:off x="0" y="0"/>
            <a:ext cx="12191999" cy="6858000"/>
          </a:xfrm>
          <a:prstGeom prst="rect">
            <a:avLst/>
          </a:prstGeom>
        </p:spPr>
      </p:pic>
      <p:pic>
        <p:nvPicPr>
          <p:cNvPr id="3" name="Picture 2" descr="A drawing of a house&#10;&#10;Description automatically generated">
            <a:extLst>
              <a:ext uri="{FF2B5EF4-FFF2-40B4-BE49-F238E27FC236}">
                <a16:creationId xmlns:a16="http://schemas.microsoft.com/office/drawing/2014/main" id="{27F383C1-C61F-0DF2-6ADB-CF2ADF94284B}"/>
              </a:ext>
            </a:extLst>
          </p:cNvPr>
          <p:cNvPicPr>
            <a:picLocks noChangeAspect="1"/>
          </p:cNvPicPr>
          <p:nvPr/>
        </p:nvPicPr>
        <p:blipFill rotWithShape="1">
          <a:blip r:embed="rId3"/>
          <a:srcRect l="20086" t="11898" r="18880" b="34769"/>
          <a:stretch/>
        </p:blipFill>
        <p:spPr>
          <a:xfrm>
            <a:off x="2457037" y="389753"/>
            <a:ext cx="9078471" cy="5606656"/>
          </a:xfrm>
          <a:prstGeom prst="rect">
            <a:avLst/>
          </a:prstGeom>
        </p:spPr>
      </p:pic>
      <p:sp>
        <p:nvSpPr>
          <p:cNvPr id="10" name="TextBox 9">
            <a:extLst>
              <a:ext uri="{FF2B5EF4-FFF2-40B4-BE49-F238E27FC236}">
                <a16:creationId xmlns:a16="http://schemas.microsoft.com/office/drawing/2014/main" id="{D7FC7A82-D655-EF3A-F68B-9D1521413920}"/>
              </a:ext>
            </a:extLst>
          </p:cNvPr>
          <p:cNvSpPr txBox="1"/>
          <p:nvPr/>
        </p:nvSpPr>
        <p:spPr>
          <a:xfrm>
            <a:off x="8707901" y="5627077"/>
            <a:ext cx="1885070" cy="369332"/>
          </a:xfrm>
          <a:prstGeom prst="rect">
            <a:avLst/>
          </a:prstGeom>
          <a:noFill/>
        </p:spPr>
        <p:txBody>
          <a:bodyPr wrap="square" rtlCol="0">
            <a:spAutoFit/>
          </a:bodyPr>
          <a:lstStyle/>
          <a:p>
            <a:pPr algn="r"/>
            <a:r>
              <a:rPr lang="fa-IR" dirty="0"/>
              <a:t>برش (ب-ب)</a:t>
            </a:r>
            <a:endParaRPr lang="en-US" dirty="0"/>
          </a:p>
        </p:txBody>
      </p:sp>
      <p:sp>
        <p:nvSpPr>
          <p:cNvPr id="11" name="TextBox 10">
            <a:extLst>
              <a:ext uri="{FF2B5EF4-FFF2-40B4-BE49-F238E27FC236}">
                <a16:creationId xmlns:a16="http://schemas.microsoft.com/office/drawing/2014/main" id="{77562F86-FF7E-2789-3816-505A7B08BCED}"/>
              </a:ext>
            </a:extLst>
          </p:cNvPr>
          <p:cNvSpPr txBox="1"/>
          <p:nvPr/>
        </p:nvSpPr>
        <p:spPr>
          <a:xfrm>
            <a:off x="2336800" y="5627077"/>
            <a:ext cx="2032000" cy="369332"/>
          </a:xfrm>
          <a:prstGeom prst="rect">
            <a:avLst/>
          </a:prstGeom>
          <a:noFill/>
        </p:spPr>
        <p:txBody>
          <a:bodyPr wrap="square" rtlCol="0">
            <a:spAutoFit/>
          </a:bodyPr>
          <a:lstStyle/>
          <a:p>
            <a:pPr algn="ctr"/>
            <a:r>
              <a:rPr lang="fa-IR" dirty="0"/>
              <a:t>نمای ساختمان </a:t>
            </a:r>
            <a:endParaRPr lang="en-US" dirty="0"/>
          </a:p>
        </p:txBody>
      </p:sp>
    </p:spTree>
    <p:extLst>
      <p:ext uri="{BB962C8B-B14F-4D97-AF65-F5344CB8AC3E}">
        <p14:creationId xmlns:p14="http://schemas.microsoft.com/office/powerpoint/2010/main" val="3933769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8A557-CA05-CFD4-325D-9C22A4A6649E}"/>
              </a:ext>
            </a:extLst>
          </p:cNvPr>
          <p:cNvPicPr>
            <a:picLocks noChangeAspect="1"/>
          </p:cNvPicPr>
          <p:nvPr/>
        </p:nvPicPr>
        <p:blipFill>
          <a:blip r:embed="rId2"/>
          <a:stretch>
            <a:fillRect/>
          </a:stretch>
        </p:blipFill>
        <p:spPr>
          <a:xfrm>
            <a:off x="0" y="0"/>
            <a:ext cx="12191999" cy="6858000"/>
          </a:xfrm>
          <a:prstGeom prst="rect">
            <a:avLst/>
          </a:prstGeom>
        </p:spPr>
      </p:pic>
      <p:pic>
        <p:nvPicPr>
          <p:cNvPr id="2" name="Picture 1" descr="A blueprint of a building&#10;&#10;Description automatically generated">
            <a:extLst>
              <a:ext uri="{FF2B5EF4-FFF2-40B4-BE49-F238E27FC236}">
                <a16:creationId xmlns:a16="http://schemas.microsoft.com/office/drawing/2014/main" id="{411C81F3-DBCA-F0EF-B9F2-977B2A39AC14}"/>
              </a:ext>
            </a:extLst>
          </p:cNvPr>
          <p:cNvPicPr>
            <a:picLocks noChangeAspect="1"/>
          </p:cNvPicPr>
          <p:nvPr/>
        </p:nvPicPr>
        <p:blipFill rotWithShape="1">
          <a:blip r:embed="rId3"/>
          <a:srcRect l="34429" t="8667" r="25500" b="38686"/>
          <a:stretch/>
        </p:blipFill>
        <p:spPr>
          <a:xfrm>
            <a:off x="5133998" y="215719"/>
            <a:ext cx="5918518" cy="5495764"/>
          </a:xfrm>
          <a:prstGeom prst="rect">
            <a:avLst/>
          </a:prstGeom>
        </p:spPr>
      </p:pic>
    </p:spTree>
    <p:extLst>
      <p:ext uri="{BB962C8B-B14F-4D97-AF65-F5344CB8AC3E}">
        <p14:creationId xmlns:p14="http://schemas.microsoft.com/office/powerpoint/2010/main" val="140301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EA61A-8CA1-B5EF-DF15-901004450D91}"/>
              </a:ext>
            </a:extLst>
          </p:cNvPr>
          <p:cNvPicPr>
            <a:picLocks noChangeAspect="1"/>
          </p:cNvPicPr>
          <p:nvPr/>
        </p:nvPicPr>
        <p:blipFill>
          <a:blip r:embed="rId2"/>
          <a:stretch>
            <a:fillRect/>
          </a:stretch>
        </p:blipFill>
        <p:spPr>
          <a:xfrm>
            <a:off x="0" y="0"/>
            <a:ext cx="12191999" cy="6858000"/>
          </a:xfrm>
          <a:prstGeom prst="rect">
            <a:avLst/>
          </a:prstGeom>
        </p:spPr>
      </p:pic>
      <p:pic>
        <p:nvPicPr>
          <p:cNvPr id="3" name="Picture 2" descr="A drawing of a house&#10;&#10;Description automatically generated">
            <a:extLst>
              <a:ext uri="{FF2B5EF4-FFF2-40B4-BE49-F238E27FC236}">
                <a16:creationId xmlns:a16="http://schemas.microsoft.com/office/drawing/2014/main" id="{7C0E85BC-002C-3AAB-ED44-6563BF22E942}"/>
              </a:ext>
            </a:extLst>
          </p:cNvPr>
          <p:cNvPicPr>
            <a:picLocks noChangeAspect="1"/>
          </p:cNvPicPr>
          <p:nvPr/>
        </p:nvPicPr>
        <p:blipFill rotWithShape="1">
          <a:blip r:embed="rId3"/>
          <a:srcRect l="27511" t="19048" r="27853" b="23477"/>
          <a:stretch/>
        </p:blipFill>
        <p:spPr>
          <a:xfrm>
            <a:off x="2813540" y="1728279"/>
            <a:ext cx="5317588" cy="4839286"/>
          </a:xfrm>
          <a:prstGeom prst="rect">
            <a:avLst/>
          </a:prstGeom>
        </p:spPr>
      </p:pic>
      <p:pic>
        <p:nvPicPr>
          <p:cNvPr id="5" name="Picture 4" descr="A building with columns and trees&#10;&#10;Description automatically generated">
            <a:extLst>
              <a:ext uri="{FF2B5EF4-FFF2-40B4-BE49-F238E27FC236}">
                <a16:creationId xmlns:a16="http://schemas.microsoft.com/office/drawing/2014/main" id="{05583741-0951-E69D-FC16-7FB128AB8674}"/>
              </a:ext>
            </a:extLst>
          </p:cNvPr>
          <p:cNvPicPr>
            <a:picLocks noChangeAspect="1"/>
          </p:cNvPicPr>
          <p:nvPr/>
        </p:nvPicPr>
        <p:blipFill rotWithShape="1">
          <a:blip r:embed="rId4"/>
          <a:srcRect l="1590" t="7672" r="19829" b="11446"/>
          <a:stretch/>
        </p:blipFill>
        <p:spPr>
          <a:xfrm>
            <a:off x="7934183" y="290435"/>
            <a:ext cx="3651349" cy="2505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7284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C375E7-012B-8A08-49C0-14A7DAF19333}"/>
              </a:ext>
            </a:extLst>
          </p:cNvPr>
          <p:cNvPicPr>
            <a:picLocks noChangeAspect="1"/>
          </p:cNvPicPr>
          <p:nvPr/>
        </p:nvPicPr>
        <p:blipFill>
          <a:blip r:embed="rId2">
            <a:alphaModFix amt="50000"/>
          </a:blip>
          <a:stretch>
            <a:fillRect/>
          </a:stretch>
        </p:blipFill>
        <p:spPr>
          <a:xfrm>
            <a:off x="0" y="-19132"/>
            <a:ext cx="12192000" cy="6950269"/>
          </a:xfrm>
          <a:prstGeom prst="rect">
            <a:avLst/>
          </a:prstGeom>
        </p:spPr>
      </p:pic>
      <p:sp>
        <p:nvSpPr>
          <p:cNvPr id="2" name="Title 1">
            <a:extLst>
              <a:ext uri="{FF2B5EF4-FFF2-40B4-BE49-F238E27FC236}">
                <a16:creationId xmlns:a16="http://schemas.microsoft.com/office/drawing/2014/main" id="{14550070-62A7-FDB3-502F-9663E400543C}"/>
              </a:ext>
            </a:extLst>
          </p:cNvPr>
          <p:cNvSpPr>
            <a:spLocks noGrp="1"/>
          </p:cNvSpPr>
          <p:nvPr>
            <p:ph type="title"/>
          </p:nvPr>
        </p:nvSpPr>
        <p:spPr/>
        <p:txBody>
          <a:bodyPr/>
          <a:lstStyle/>
          <a:p>
            <a:pPr algn="r"/>
            <a:r>
              <a:rPr lang="fa-IR" dirty="0"/>
              <a:t>موقعیت جغرافیایی</a:t>
            </a:r>
            <a:endParaRPr lang="en-US" dirty="0"/>
          </a:p>
        </p:txBody>
      </p:sp>
      <p:sp>
        <p:nvSpPr>
          <p:cNvPr id="3" name="Content Placeholder 2">
            <a:extLst>
              <a:ext uri="{FF2B5EF4-FFF2-40B4-BE49-F238E27FC236}">
                <a16:creationId xmlns:a16="http://schemas.microsoft.com/office/drawing/2014/main" id="{9DBDF125-E3B7-827E-B8F1-FDE70C672ADB}"/>
              </a:ext>
            </a:extLst>
          </p:cNvPr>
          <p:cNvSpPr>
            <a:spLocks noGrp="1"/>
          </p:cNvSpPr>
          <p:nvPr>
            <p:ph idx="1"/>
          </p:nvPr>
        </p:nvSpPr>
        <p:spPr>
          <a:xfrm>
            <a:off x="2298105" y="2196196"/>
            <a:ext cx="9613861" cy="3599316"/>
          </a:xfrm>
        </p:spPr>
        <p:txBody>
          <a:bodyPr>
            <a:normAutofit fontScale="92500" lnSpcReduction="10000"/>
          </a:bodyPr>
          <a:lstStyle/>
          <a:p>
            <a:pPr algn="r" rtl="1"/>
            <a:r>
              <a:rPr lang="fa-IR" dirty="0"/>
              <a:t>تِهْران </a:t>
            </a:r>
          </a:p>
          <a:p>
            <a:pPr algn="r" rtl="1"/>
            <a:r>
              <a:rPr lang="fa-IR" dirty="0"/>
              <a:t> بزرگ‌ترین شهر و پایتخت ایران است. </a:t>
            </a:r>
          </a:p>
          <a:p>
            <a:pPr algn="r" rtl="1"/>
            <a:r>
              <a:rPr lang="fa-IR" dirty="0"/>
              <a:t>جمعیّت شهر تهران طبق سرشماری سال (۱۳۹۵) بالغ بر ۸٬۶۹۳٬۷۰۶ نفر و مساحت ۷۳۰ کیلومتر مربّع است.</a:t>
            </a:r>
          </a:p>
          <a:p>
            <a:pPr algn="r" rtl="1"/>
            <a:r>
              <a:rPr lang="fa-IR" dirty="0"/>
              <a:t>منابع (سايت اداره امار)</a:t>
            </a:r>
          </a:p>
          <a:p>
            <a:pPr algn="r" rtl="1"/>
            <a:r>
              <a:rPr lang="fa-IR" dirty="0"/>
              <a:t>( آب‌وهوا تهران )</a:t>
            </a:r>
          </a:p>
          <a:p>
            <a:pPr algn="r" rtl="1"/>
            <a:r>
              <a:rPr lang="fa-IR" dirty="0"/>
              <a:t>میانگین دمای سالانه</a:t>
            </a:r>
          </a:p>
          <a:p>
            <a:pPr algn="r" rtl="1"/>
            <a:r>
              <a:rPr lang="fa-IR" dirty="0"/>
              <a:t>بیشینه: +۲۲/۷ درجه</a:t>
            </a:r>
          </a:p>
          <a:p>
            <a:pPr algn="r" rtl="1"/>
            <a:r>
              <a:rPr lang="fa-IR" dirty="0"/>
              <a:t>کمینه: +۱۱/۹ درجه</a:t>
            </a:r>
          </a:p>
          <a:p>
            <a:pPr algn="r"/>
            <a:endParaRPr lang="en-US" dirty="0"/>
          </a:p>
        </p:txBody>
      </p:sp>
      <p:pic>
        <p:nvPicPr>
          <p:cNvPr id="4" name="Picture 3">
            <a:extLst>
              <a:ext uri="{FF2B5EF4-FFF2-40B4-BE49-F238E27FC236}">
                <a16:creationId xmlns:a16="http://schemas.microsoft.com/office/drawing/2014/main" id="{60A3CF44-CED8-CD46-6E49-2649B7E70497}"/>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16000"/>
                    </a14:imgEffect>
                    <a14:imgEffect>
                      <a14:colorTemperature colorTemp="6322"/>
                    </a14:imgEffect>
                    <a14:imgEffect>
                      <a14:saturation sat="138000"/>
                    </a14:imgEffect>
                    <a14:imgEffect>
                      <a14:brightnessContrast contrast="2000"/>
                    </a14:imgEffect>
                  </a14:imgLayer>
                </a14:imgProps>
              </a:ext>
              <a:ext uri="{28A0092B-C50C-407E-A947-70E740481C1C}">
                <a14:useLocalDpi xmlns:a14="http://schemas.microsoft.com/office/drawing/2010/main" val="0"/>
              </a:ext>
            </a:extLst>
          </a:blip>
          <a:srcRect l="-1587" t="-55" r="3439" b="-55"/>
          <a:stretch/>
        </p:blipFill>
        <p:spPr>
          <a:xfrm>
            <a:off x="2759855" y="3429000"/>
            <a:ext cx="4775200" cy="3333630"/>
          </a:xfrm>
          <a:prstGeom prst="rect">
            <a:avLst/>
          </a:prstGeom>
        </p:spPr>
      </p:pic>
      <p:sp>
        <p:nvSpPr>
          <p:cNvPr id="8" name="TextBox 7">
            <a:extLst>
              <a:ext uri="{FF2B5EF4-FFF2-40B4-BE49-F238E27FC236}">
                <a16:creationId xmlns:a16="http://schemas.microsoft.com/office/drawing/2014/main" id="{A6BF804F-7C7C-7038-A023-BF198C37C7C0}"/>
              </a:ext>
            </a:extLst>
          </p:cNvPr>
          <p:cNvSpPr txBox="1"/>
          <p:nvPr/>
        </p:nvSpPr>
        <p:spPr>
          <a:xfrm>
            <a:off x="0" y="2021751"/>
            <a:ext cx="1199213" cy="584775"/>
          </a:xfrm>
          <a:prstGeom prst="rect">
            <a:avLst/>
          </a:prstGeom>
          <a:noFill/>
        </p:spPr>
        <p:txBody>
          <a:bodyPr wrap="square" rtlCol="0">
            <a:spAutoFit/>
          </a:bodyPr>
          <a:lstStyle/>
          <a:p>
            <a:pPr algn="r"/>
            <a:r>
              <a:rPr lang="fa-IR" sz="1600" dirty="0"/>
              <a:t>مرمت عمارت عین الدوله</a:t>
            </a:r>
            <a:endParaRPr lang="en-US" sz="1600" dirty="0"/>
          </a:p>
        </p:txBody>
      </p:sp>
      <p:sp>
        <p:nvSpPr>
          <p:cNvPr id="9" name="TextBox 8">
            <a:extLst>
              <a:ext uri="{FF2B5EF4-FFF2-40B4-BE49-F238E27FC236}">
                <a16:creationId xmlns:a16="http://schemas.microsoft.com/office/drawing/2014/main" id="{7AC13C70-DA34-44E9-12E6-CD3DF98AE601}"/>
              </a:ext>
            </a:extLst>
          </p:cNvPr>
          <p:cNvSpPr txBox="1"/>
          <p:nvPr/>
        </p:nvSpPr>
        <p:spPr>
          <a:xfrm>
            <a:off x="280034" y="4251475"/>
            <a:ext cx="919179" cy="369332"/>
          </a:xfrm>
          <a:prstGeom prst="rect">
            <a:avLst/>
          </a:prstGeom>
          <a:noFill/>
        </p:spPr>
        <p:txBody>
          <a:bodyPr wrap="square" rtlCol="0">
            <a:spAutoFit/>
          </a:bodyPr>
          <a:lstStyle/>
          <a:p>
            <a:pPr algn="r"/>
            <a:r>
              <a:rPr lang="fa-IR" dirty="0"/>
              <a:t>سایت</a:t>
            </a:r>
            <a:endParaRPr lang="en-US" dirty="0"/>
          </a:p>
        </p:txBody>
      </p:sp>
      <p:sp>
        <p:nvSpPr>
          <p:cNvPr id="10" name="TextBox 9">
            <a:extLst>
              <a:ext uri="{FF2B5EF4-FFF2-40B4-BE49-F238E27FC236}">
                <a16:creationId xmlns:a16="http://schemas.microsoft.com/office/drawing/2014/main" id="{3CAFE5F3-2267-E605-3BD6-1147F69F5496}"/>
              </a:ext>
            </a:extLst>
          </p:cNvPr>
          <p:cNvSpPr txBox="1"/>
          <p:nvPr/>
        </p:nvSpPr>
        <p:spPr>
          <a:xfrm>
            <a:off x="149902" y="5735440"/>
            <a:ext cx="1199213" cy="646331"/>
          </a:xfrm>
          <a:prstGeom prst="rect">
            <a:avLst/>
          </a:prstGeom>
          <a:noFill/>
        </p:spPr>
        <p:txBody>
          <a:bodyPr wrap="square" rtlCol="0">
            <a:spAutoFit/>
          </a:bodyPr>
          <a:lstStyle/>
          <a:p>
            <a:pPr algn="r"/>
            <a:r>
              <a:rPr lang="fa-IR" dirty="0"/>
              <a:t>زهرا نجفی زهرا سیاح</a:t>
            </a:r>
            <a:endParaRPr lang="en-US" dirty="0"/>
          </a:p>
        </p:txBody>
      </p:sp>
    </p:spTree>
    <p:extLst>
      <p:ext uri="{BB962C8B-B14F-4D97-AF65-F5344CB8AC3E}">
        <p14:creationId xmlns:p14="http://schemas.microsoft.com/office/powerpoint/2010/main" val="1172614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F0745-7573-4571-13AD-CC503539428F}"/>
              </a:ext>
            </a:extLst>
          </p:cNvPr>
          <p:cNvPicPr>
            <a:picLocks noChangeAspect="1"/>
          </p:cNvPicPr>
          <p:nvPr/>
        </p:nvPicPr>
        <p:blipFill>
          <a:blip r:embed="rId2"/>
          <a:stretch>
            <a:fillRect/>
          </a:stretch>
        </p:blipFill>
        <p:spPr>
          <a:xfrm>
            <a:off x="0" y="0"/>
            <a:ext cx="12191999" cy="6858000"/>
          </a:xfrm>
          <a:prstGeom prst="rect">
            <a:avLst/>
          </a:prstGeom>
        </p:spPr>
      </p:pic>
      <p:sp>
        <p:nvSpPr>
          <p:cNvPr id="9" name="TextBox 8">
            <a:extLst>
              <a:ext uri="{FF2B5EF4-FFF2-40B4-BE49-F238E27FC236}">
                <a16:creationId xmlns:a16="http://schemas.microsoft.com/office/drawing/2014/main" id="{118229D1-1413-BB9B-EA6D-237B94E54DB8}"/>
              </a:ext>
            </a:extLst>
          </p:cNvPr>
          <p:cNvSpPr txBox="1"/>
          <p:nvPr/>
        </p:nvSpPr>
        <p:spPr>
          <a:xfrm>
            <a:off x="5359791" y="1659988"/>
            <a:ext cx="3559126" cy="646331"/>
          </a:xfrm>
          <a:prstGeom prst="rect">
            <a:avLst/>
          </a:prstGeom>
          <a:noFill/>
        </p:spPr>
        <p:txBody>
          <a:bodyPr wrap="square" rtlCol="0">
            <a:spAutoFit/>
          </a:bodyPr>
          <a:lstStyle/>
          <a:p>
            <a:pPr algn="ctr"/>
            <a:r>
              <a:rPr lang="fa-IR" sz="3600" dirty="0">
                <a:solidFill>
                  <a:schemeClr val="bg1"/>
                </a:solidFill>
              </a:rPr>
              <a:t>تزیینات و گچبری ها</a:t>
            </a:r>
            <a:endParaRPr lang="en-US" sz="3600" dirty="0">
              <a:solidFill>
                <a:schemeClr val="bg1"/>
              </a:solidFill>
            </a:endParaRPr>
          </a:p>
        </p:txBody>
      </p:sp>
    </p:spTree>
    <p:extLst>
      <p:ext uri="{BB962C8B-B14F-4D97-AF65-F5344CB8AC3E}">
        <p14:creationId xmlns:p14="http://schemas.microsoft.com/office/powerpoint/2010/main" val="2637521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38000"/>
              </a:schemeClr>
            </a:gs>
            <a:gs pos="77000">
              <a:schemeClr val="bg2">
                <a:shade val="100000"/>
                <a:hueMod val="100000"/>
                <a:satMod val="110000"/>
                <a:lumMod val="67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6FDB3-72E8-1A0D-E519-9F8DE5B2F462}"/>
              </a:ext>
            </a:extLst>
          </p:cNvPr>
          <p:cNvPicPr>
            <a:picLocks noChangeAspect="1"/>
          </p:cNvPicPr>
          <p:nvPr/>
        </p:nvPicPr>
        <p:blipFill>
          <a:blip r:embed="rId2"/>
          <a:stretch>
            <a:fillRect/>
          </a:stretch>
        </p:blipFill>
        <p:spPr>
          <a:xfrm>
            <a:off x="0" y="0"/>
            <a:ext cx="12191999" cy="6858000"/>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EE7B6C7D-90E2-471A-7114-D771C78D2A85}"/>
              </a:ext>
            </a:extLst>
          </p:cNvPr>
          <p:cNvPicPr>
            <a:picLocks noChangeAspect="1"/>
          </p:cNvPicPr>
          <p:nvPr/>
        </p:nvPicPr>
        <p:blipFill rotWithShape="1">
          <a:blip r:embed="rId3"/>
          <a:srcRect l="77295" t="15238" r="10858" b="57883"/>
          <a:stretch/>
        </p:blipFill>
        <p:spPr>
          <a:xfrm>
            <a:off x="6725792" y="789869"/>
            <a:ext cx="3414331" cy="5796409"/>
          </a:xfrm>
          <a:prstGeom prst="rect">
            <a:avLst/>
          </a:prstGeom>
        </p:spPr>
      </p:pic>
      <p:pic>
        <p:nvPicPr>
          <p:cNvPr id="5" name="Picture 4" descr="A ceiling with a column and a pillar&#10;&#10;Description automatically generated with medium confidence">
            <a:extLst>
              <a:ext uri="{FF2B5EF4-FFF2-40B4-BE49-F238E27FC236}">
                <a16:creationId xmlns:a16="http://schemas.microsoft.com/office/drawing/2014/main" id="{8E217D8C-9897-C47B-447C-AD5DE22A5E41}"/>
              </a:ext>
            </a:extLst>
          </p:cNvPr>
          <p:cNvPicPr>
            <a:picLocks noChangeAspect="1"/>
          </p:cNvPicPr>
          <p:nvPr/>
        </p:nvPicPr>
        <p:blipFill rotWithShape="1">
          <a:blip r:embed="rId4"/>
          <a:srcRect r="-4600" b="13805"/>
          <a:stretch/>
        </p:blipFill>
        <p:spPr>
          <a:xfrm rot="5400000">
            <a:off x="2453895" y="2316847"/>
            <a:ext cx="5800821" cy="3193144"/>
          </a:xfrm>
          <a:prstGeom prst="rect">
            <a:avLst/>
          </a:prstGeom>
        </p:spPr>
      </p:pic>
      <p:sp>
        <p:nvSpPr>
          <p:cNvPr id="8" name="Rectangle 7">
            <a:extLst>
              <a:ext uri="{FF2B5EF4-FFF2-40B4-BE49-F238E27FC236}">
                <a16:creationId xmlns:a16="http://schemas.microsoft.com/office/drawing/2014/main" id="{BA5B5172-3C93-064D-E2EB-4C38AF1B3319}"/>
              </a:ext>
            </a:extLst>
          </p:cNvPr>
          <p:cNvSpPr/>
          <p:nvPr/>
        </p:nvSpPr>
        <p:spPr>
          <a:xfrm>
            <a:off x="9566823" y="379827"/>
            <a:ext cx="2254949" cy="11535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8BED32-8423-AFF9-DB87-30577D792C4B}"/>
              </a:ext>
            </a:extLst>
          </p:cNvPr>
          <p:cNvSpPr txBox="1"/>
          <p:nvPr/>
        </p:nvSpPr>
        <p:spPr>
          <a:xfrm>
            <a:off x="9425578" y="579270"/>
            <a:ext cx="2254949" cy="954107"/>
          </a:xfrm>
          <a:prstGeom prst="rect">
            <a:avLst/>
          </a:prstGeom>
          <a:noFill/>
        </p:spPr>
        <p:txBody>
          <a:bodyPr wrap="square" rtlCol="0">
            <a:spAutoFit/>
          </a:bodyPr>
          <a:lstStyle/>
          <a:p>
            <a:pPr algn="r"/>
            <a:r>
              <a:rPr lang="fa-IR" sz="2800" dirty="0">
                <a:cs typeface="B Nazanin" panose="00000400000000000000" pitchFamily="2" charset="-78"/>
              </a:rPr>
              <a:t>گچبری های سقف</a:t>
            </a:r>
          </a:p>
          <a:p>
            <a:pPr algn="r"/>
            <a:r>
              <a:rPr lang="fa-IR" sz="2800" dirty="0">
                <a:cs typeface="B Nazanin" panose="00000400000000000000" pitchFamily="2" charset="-78"/>
              </a:rPr>
              <a:t>     وستون</a:t>
            </a:r>
            <a:endParaRPr lang="en-US" sz="2800" dirty="0">
              <a:cs typeface="B Nazanin" panose="00000400000000000000" pitchFamily="2" charset="-78"/>
            </a:endParaRPr>
          </a:p>
        </p:txBody>
      </p:sp>
    </p:spTree>
    <p:extLst>
      <p:ext uri="{BB962C8B-B14F-4D97-AF65-F5344CB8AC3E}">
        <p14:creationId xmlns:p14="http://schemas.microsoft.com/office/powerpoint/2010/main" val="728017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04599-DB6A-F631-2A59-3991E85753E9}"/>
              </a:ext>
            </a:extLst>
          </p:cNvPr>
          <p:cNvPicPr>
            <a:picLocks noChangeAspect="1"/>
          </p:cNvPicPr>
          <p:nvPr/>
        </p:nvPicPr>
        <p:blipFill>
          <a:blip r:embed="rId2"/>
          <a:stretch>
            <a:fillRect/>
          </a:stretch>
        </p:blipFill>
        <p:spPr>
          <a:xfrm>
            <a:off x="1" y="0"/>
            <a:ext cx="12266904" cy="6858000"/>
          </a:xfrm>
          <a:prstGeom prst="rect">
            <a:avLst/>
          </a:prstGeom>
        </p:spPr>
      </p:pic>
      <p:pic>
        <p:nvPicPr>
          <p:cNvPr id="2" name="Picture 1" descr="A white pillar with a red and white wallpaper&#10;&#10;Description automatically generated">
            <a:extLst>
              <a:ext uri="{FF2B5EF4-FFF2-40B4-BE49-F238E27FC236}">
                <a16:creationId xmlns:a16="http://schemas.microsoft.com/office/drawing/2014/main" id="{307D7969-2DCC-31A2-0F43-DF4B92FD8A27}"/>
              </a:ext>
            </a:extLst>
          </p:cNvPr>
          <p:cNvPicPr>
            <a:picLocks noChangeAspect="1"/>
          </p:cNvPicPr>
          <p:nvPr/>
        </p:nvPicPr>
        <p:blipFill rotWithShape="1">
          <a:blip r:embed="rId3"/>
          <a:srcRect l="18471" t="25042" r="-1623" b="18783"/>
          <a:stretch/>
        </p:blipFill>
        <p:spPr>
          <a:xfrm rot="5400000">
            <a:off x="2250748" y="2324687"/>
            <a:ext cx="5805344" cy="2208627"/>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963A616C-8A7E-3769-2704-4516C9EBA064}"/>
              </a:ext>
            </a:extLst>
          </p:cNvPr>
          <p:cNvPicPr>
            <a:picLocks noChangeAspect="1"/>
          </p:cNvPicPr>
          <p:nvPr/>
        </p:nvPicPr>
        <p:blipFill rotWithShape="1">
          <a:blip r:embed="rId4"/>
          <a:srcRect l="50238" t="22412" r="45100" b="63652"/>
          <a:stretch/>
        </p:blipFill>
        <p:spPr>
          <a:xfrm>
            <a:off x="6257734" y="590219"/>
            <a:ext cx="2717454" cy="5741453"/>
          </a:xfrm>
          <a:prstGeom prst="rect">
            <a:avLst/>
          </a:prstGeom>
        </p:spPr>
      </p:pic>
    </p:spTree>
    <p:extLst>
      <p:ext uri="{BB962C8B-B14F-4D97-AF65-F5344CB8AC3E}">
        <p14:creationId xmlns:p14="http://schemas.microsoft.com/office/powerpoint/2010/main" val="62353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3EEF4-A849-0A0D-C4C4-D921FBD64ED4}"/>
              </a:ext>
            </a:extLst>
          </p:cNvPr>
          <p:cNvPicPr>
            <a:picLocks noChangeAspect="1"/>
          </p:cNvPicPr>
          <p:nvPr/>
        </p:nvPicPr>
        <p:blipFill>
          <a:blip r:embed="rId2"/>
          <a:stretch>
            <a:fillRect/>
          </a:stretch>
        </p:blipFill>
        <p:spPr>
          <a:xfrm>
            <a:off x="0" y="0"/>
            <a:ext cx="12191999" cy="6858000"/>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D00E772D-6FE4-8DD3-7F93-EF89CD2C86C4}"/>
              </a:ext>
            </a:extLst>
          </p:cNvPr>
          <p:cNvPicPr>
            <a:picLocks noChangeAspect="1"/>
          </p:cNvPicPr>
          <p:nvPr/>
        </p:nvPicPr>
        <p:blipFill rotWithShape="1">
          <a:blip r:embed="rId3"/>
          <a:srcRect l="8152" t="9249" r="66830" b="61451"/>
          <a:stretch/>
        </p:blipFill>
        <p:spPr>
          <a:xfrm>
            <a:off x="2344718" y="1446404"/>
            <a:ext cx="5783988" cy="4787703"/>
          </a:xfrm>
          <a:prstGeom prst="rect">
            <a:avLst/>
          </a:prstGeom>
          <a:ln>
            <a:noFill/>
          </a:ln>
          <a:effectLst>
            <a:outerShdw blurRad="292100" dist="139700" dir="2700000" algn="tl" rotWithShape="0">
              <a:srgbClr val="333333">
                <a:alpha val="65000"/>
              </a:srgbClr>
            </a:outerShdw>
          </a:effectLst>
        </p:spPr>
      </p:pic>
      <p:pic>
        <p:nvPicPr>
          <p:cNvPr id="5" name="Picture 4" descr="A yellow building with a balcony&#10;&#10;Description automatically generated">
            <a:extLst>
              <a:ext uri="{FF2B5EF4-FFF2-40B4-BE49-F238E27FC236}">
                <a16:creationId xmlns:a16="http://schemas.microsoft.com/office/drawing/2014/main" id="{570ACFF1-FE48-6C7D-A25D-4B78B897A7B9}"/>
              </a:ext>
            </a:extLst>
          </p:cNvPr>
          <p:cNvPicPr>
            <a:picLocks noChangeAspect="1"/>
          </p:cNvPicPr>
          <p:nvPr/>
        </p:nvPicPr>
        <p:blipFill rotWithShape="1">
          <a:blip r:embed="rId4"/>
          <a:srcRect l="29369" t="35347" r="62016" b="43154"/>
          <a:stretch/>
        </p:blipFill>
        <p:spPr>
          <a:xfrm>
            <a:off x="8195566" y="984739"/>
            <a:ext cx="3086722" cy="51294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2732E5D-82A4-EB90-D3A3-A5DCDFC44BE1}"/>
              </a:ext>
            </a:extLst>
          </p:cNvPr>
          <p:cNvSpPr txBox="1"/>
          <p:nvPr/>
        </p:nvSpPr>
        <p:spPr>
          <a:xfrm>
            <a:off x="9842694" y="984739"/>
            <a:ext cx="1575583" cy="461665"/>
          </a:xfrm>
          <a:prstGeom prst="rect">
            <a:avLst/>
          </a:prstGeom>
          <a:noFill/>
        </p:spPr>
        <p:txBody>
          <a:bodyPr wrap="square" rtlCol="0">
            <a:spAutoFit/>
          </a:bodyPr>
          <a:lstStyle/>
          <a:p>
            <a:pPr algn="r"/>
            <a:r>
              <a:rPr lang="fa-IR" sz="2400" dirty="0">
                <a:cs typeface="B Nazanin" panose="00000400000000000000" pitchFamily="2" charset="-78"/>
              </a:rPr>
              <a:t>نرده های فلزی</a:t>
            </a:r>
            <a:endParaRPr lang="en-US" sz="2400" dirty="0">
              <a:cs typeface="B Nazanin" panose="00000400000000000000" pitchFamily="2" charset="-78"/>
            </a:endParaRPr>
          </a:p>
        </p:txBody>
      </p:sp>
    </p:spTree>
    <p:extLst>
      <p:ext uri="{BB962C8B-B14F-4D97-AF65-F5344CB8AC3E}">
        <p14:creationId xmlns:p14="http://schemas.microsoft.com/office/powerpoint/2010/main" val="3701480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674C5-EFF1-288F-30DB-37B911EBB273}"/>
              </a:ext>
            </a:extLst>
          </p:cNvPr>
          <p:cNvPicPr>
            <a:picLocks noChangeAspect="1"/>
          </p:cNvPicPr>
          <p:nvPr/>
        </p:nvPicPr>
        <p:blipFill>
          <a:blip r:embed="rId2"/>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E9844C5D-EF54-3D9D-9611-96CB2C62B406}"/>
              </a:ext>
            </a:extLst>
          </p:cNvPr>
          <p:cNvSpPr txBox="1"/>
          <p:nvPr/>
        </p:nvSpPr>
        <p:spPr>
          <a:xfrm>
            <a:off x="5486400" y="2152357"/>
            <a:ext cx="3995225" cy="1446550"/>
          </a:xfrm>
          <a:prstGeom prst="rect">
            <a:avLst/>
          </a:prstGeom>
          <a:noFill/>
        </p:spPr>
        <p:txBody>
          <a:bodyPr wrap="square" rtlCol="0">
            <a:spAutoFit/>
          </a:bodyPr>
          <a:lstStyle/>
          <a:p>
            <a:pPr algn="ctr"/>
            <a:r>
              <a:rPr lang="fa-IR" sz="4400" b="1" i="0" dirty="0">
                <a:solidFill>
                  <a:srgbClr val="2C3E50"/>
                </a:solidFill>
                <a:effectLst/>
                <a:latin typeface="-apple-system"/>
              </a:rPr>
              <a:t>پلان عکاسی</a:t>
            </a:r>
          </a:p>
          <a:p>
            <a:pPr algn="ctr"/>
            <a:endParaRPr lang="en-US" sz="4400" dirty="0"/>
          </a:p>
        </p:txBody>
      </p:sp>
    </p:spTree>
    <p:extLst>
      <p:ext uri="{BB962C8B-B14F-4D97-AF65-F5344CB8AC3E}">
        <p14:creationId xmlns:p14="http://schemas.microsoft.com/office/powerpoint/2010/main" val="550555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347F5-C4B7-8DCE-4293-245FEAEC9237}"/>
              </a:ext>
            </a:extLst>
          </p:cNvPr>
          <p:cNvPicPr>
            <a:picLocks noChangeAspect="1"/>
          </p:cNvPicPr>
          <p:nvPr/>
        </p:nvPicPr>
        <p:blipFill>
          <a:blip r:embed="rId2"/>
          <a:stretch>
            <a:fillRect/>
          </a:stretch>
        </p:blipFill>
        <p:spPr>
          <a:xfrm>
            <a:off x="14172" y="83083"/>
            <a:ext cx="12191999" cy="6858000"/>
          </a:xfrm>
          <a:prstGeom prst="rect">
            <a:avLst/>
          </a:prstGeom>
        </p:spPr>
      </p:pic>
      <p:pic>
        <p:nvPicPr>
          <p:cNvPr id="3" name="Picture 2">
            <a:extLst>
              <a:ext uri="{FF2B5EF4-FFF2-40B4-BE49-F238E27FC236}">
                <a16:creationId xmlns:a16="http://schemas.microsoft.com/office/drawing/2014/main" id="{9C18B9F3-48A6-C449-FBF8-4FD81A580489}"/>
              </a:ext>
            </a:extLst>
          </p:cNvPr>
          <p:cNvPicPr>
            <a:picLocks noChangeAspect="1"/>
          </p:cNvPicPr>
          <p:nvPr/>
        </p:nvPicPr>
        <p:blipFill rotWithShape="1">
          <a:blip r:embed="rId3"/>
          <a:srcRect l="28351" t="28103" r="29607" b="25538"/>
          <a:stretch/>
        </p:blipFill>
        <p:spPr>
          <a:xfrm>
            <a:off x="215706" y="221583"/>
            <a:ext cx="8145193" cy="6414833"/>
          </a:xfrm>
          <a:prstGeom prst="rect">
            <a:avLst/>
          </a:prstGeom>
        </p:spPr>
      </p:pic>
      <p:sp>
        <p:nvSpPr>
          <p:cNvPr id="5" name="Arrow: Down 4">
            <a:extLst>
              <a:ext uri="{FF2B5EF4-FFF2-40B4-BE49-F238E27FC236}">
                <a16:creationId xmlns:a16="http://schemas.microsoft.com/office/drawing/2014/main" id="{CE028E81-E86F-D249-2865-FD8777F85B3B}"/>
              </a:ext>
            </a:extLst>
          </p:cNvPr>
          <p:cNvSpPr/>
          <p:nvPr/>
        </p:nvSpPr>
        <p:spPr>
          <a:xfrm>
            <a:off x="4147624" y="281354"/>
            <a:ext cx="164123" cy="2813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A8B52860-9041-9573-C620-9E5BDCAAF47D}"/>
              </a:ext>
            </a:extLst>
          </p:cNvPr>
          <p:cNvSpPr/>
          <p:nvPr/>
        </p:nvSpPr>
        <p:spPr>
          <a:xfrm>
            <a:off x="4056185" y="38703"/>
            <a:ext cx="347003" cy="34112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3B3D92-85D3-25C8-0040-5B325AFE39A3}"/>
              </a:ext>
            </a:extLst>
          </p:cNvPr>
          <p:cNvSpPr txBox="1"/>
          <p:nvPr/>
        </p:nvSpPr>
        <p:spPr>
          <a:xfrm>
            <a:off x="3992879" y="83083"/>
            <a:ext cx="590845" cy="276999"/>
          </a:xfrm>
          <a:prstGeom prst="rect">
            <a:avLst/>
          </a:prstGeom>
          <a:noFill/>
        </p:spPr>
        <p:txBody>
          <a:bodyPr wrap="square" rtlCol="0">
            <a:spAutoFit/>
          </a:bodyPr>
          <a:lstStyle/>
          <a:p>
            <a:r>
              <a:rPr lang="fa-IR" sz="1200" dirty="0"/>
              <a:t>001</a:t>
            </a:r>
            <a:endParaRPr lang="en-US" sz="1200" dirty="0"/>
          </a:p>
        </p:txBody>
      </p:sp>
      <p:sp>
        <p:nvSpPr>
          <p:cNvPr id="11" name="Flowchart: Connector 10">
            <a:extLst>
              <a:ext uri="{FF2B5EF4-FFF2-40B4-BE49-F238E27FC236}">
                <a16:creationId xmlns:a16="http://schemas.microsoft.com/office/drawing/2014/main" id="{44C665CD-977E-0F7C-6807-4DAD090E35B2}"/>
              </a:ext>
            </a:extLst>
          </p:cNvPr>
          <p:cNvSpPr/>
          <p:nvPr/>
        </p:nvSpPr>
        <p:spPr>
          <a:xfrm>
            <a:off x="8606787" y="2291885"/>
            <a:ext cx="365760" cy="3657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741E4EAD-D8FF-DC4D-923E-2896C05C850A}"/>
              </a:ext>
            </a:extLst>
          </p:cNvPr>
          <p:cNvSpPr/>
          <p:nvPr/>
        </p:nvSpPr>
        <p:spPr>
          <a:xfrm>
            <a:off x="8566050" y="354609"/>
            <a:ext cx="365760" cy="3657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EC8C7961-1895-0629-ED9C-178D762CFC6E}"/>
              </a:ext>
            </a:extLst>
          </p:cNvPr>
          <p:cNvSpPr/>
          <p:nvPr/>
        </p:nvSpPr>
        <p:spPr>
          <a:xfrm>
            <a:off x="8635800" y="4679937"/>
            <a:ext cx="365760" cy="3657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96146295-0032-3B72-905B-A9AB378498E7}"/>
              </a:ext>
            </a:extLst>
          </p:cNvPr>
          <p:cNvSpPr/>
          <p:nvPr/>
        </p:nvSpPr>
        <p:spPr>
          <a:xfrm flipH="1">
            <a:off x="4056184" y="861998"/>
            <a:ext cx="164121" cy="276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D8485C7-D71C-DD69-0587-026E9D013C0E}"/>
              </a:ext>
            </a:extLst>
          </p:cNvPr>
          <p:cNvSpPr/>
          <p:nvPr/>
        </p:nvSpPr>
        <p:spPr>
          <a:xfrm>
            <a:off x="3945987" y="634737"/>
            <a:ext cx="365760" cy="3657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EC4192CD-1F7F-6FE6-8034-B203CE4E978A}"/>
              </a:ext>
            </a:extLst>
          </p:cNvPr>
          <p:cNvSpPr/>
          <p:nvPr/>
        </p:nvSpPr>
        <p:spPr>
          <a:xfrm>
            <a:off x="4147624" y="1294228"/>
            <a:ext cx="255564" cy="9847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22419C2-E98B-3599-8AFB-FBE188EF4FE7}"/>
              </a:ext>
            </a:extLst>
          </p:cNvPr>
          <p:cNvSpPr/>
          <p:nvPr/>
        </p:nvSpPr>
        <p:spPr>
          <a:xfrm>
            <a:off x="4311747" y="1209821"/>
            <a:ext cx="365760" cy="3657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AE684F-FED9-F8C9-90E5-8EF1FC8168BA}"/>
              </a:ext>
            </a:extLst>
          </p:cNvPr>
          <p:cNvSpPr txBox="1"/>
          <p:nvPr/>
        </p:nvSpPr>
        <p:spPr>
          <a:xfrm>
            <a:off x="3916679" y="692720"/>
            <a:ext cx="717453" cy="307777"/>
          </a:xfrm>
          <a:prstGeom prst="rect">
            <a:avLst/>
          </a:prstGeom>
          <a:noFill/>
        </p:spPr>
        <p:txBody>
          <a:bodyPr wrap="square" rtlCol="0">
            <a:spAutoFit/>
          </a:bodyPr>
          <a:lstStyle/>
          <a:p>
            <a:r>
              <a:rPr lang="fa-IR" sz="1400" dirty="0"/>
              <a:t>002</a:t>
            </a:r>
            <a:endParaRPr lang="en-US" sz="1400" dirty="0"/>
          </a:p>
        </p:txBody>
      </p:sp>
      <p:sp>
        <p:nvSpPr>
          <p:cNvPr id="19" name="TextBox 18">
            <a:extLst>
              <a:ext uri="{FF2B5EF4-FFF2-40B4-BE49-F238E27FC236}">
                <a16:creationId xmlns:a16="http://schemas.microsoft.com/office/drawing/2014/main" id="{29A1E3C3-AA56-2033-D46E-13EB33DD075C}"/>
              </a:ext>
            </a:extLst>
          </p:cNvPr>
          <p:cNvSpPr txBox="1"/>
          <p:nvPr/>
        </p:nvSpPr>
        <p:spPr>
          <a:xfrm>
            <a:off x="4229685" y="1237027"/>
            <a:ext cx="590843" cy="338554"/>
          </a:xfrm>
          <a:prstGeom prst="rect">
            <a:avLst/>
          </a:prstGeom>
          <a:noFill/>
        </p:spPr>
        <p:txBody>
          <a:bodyPr wrap="square" rtlCol="0">
            <a:spAutoFit/>
          </a:bodyPr>
          <a:lstStyle/>
          <a:p>
            <a:r>
              <a:rPr lang="fa-IR" sz="1600" dirty="0"/>
              <a:t>003</a:t>
            </a:r>
            <a:endParaRPr lang="en-US" sz="1600" dirty="0"/>
          </a:p>
        </p:txBody>
      </p:sp>
      <p:sp>
        <p:nvSpPr>
          <p:cNvPr id="20" name="TextBox 19">
            <a:extLst>
              <a:ext uri="{FF2B5EF4-FFF2-40B4-BE49-F238E27FC236}">
                <a16:creationId xmlns:a16="http://schemas.microsoft.com/office/drawing/2014/main" id="{A492CCAE-90CC-2025-CFE1-15D1050E15DB}"/>
              </a:ext>
            </a:extLst>
          </p:cNvPr>
          <p:cNvSpPr txBox="1"/>
          <p:nvPr/>
        </p:nvSpPr>
        <p:spPr>
          <a:xfrm>
            <a:off x="8487794" y="378042"/>
            <a:ext cx="817101" cy="369332"/>
          </a:xfrm>
          <a:prstGeom prst="rect">
            <a:avLst/>
          </a:prstGeom>
          <a:noFill/>
        </p:spPr>
        <p:txBody>
          <a:bodyPr wrap="square" rtlCol="0">
            <a:spAutoFit/>
          </a:bodyPr>
          <a:lstStyle/>
          <a:p>
            <a:r>
              <a:rPr lang="fa-IR" dirty="0"/>
              <a:t>001</a:t>
            </a:r>
            <a:endParaRPr lang="en-US" dirty="0"/>
          </a:p>
        </p:txBody>
      </p:sp>
      <p:sp>
        <p:nvSpPr>
          <p:cNvPr id="21" name="TextBox 20">
            <a:extLst>
              <a:ext uri="{FF2B5EF4-FFF2-40B4-BE49-F238E27FC236}">
                <a16:creationId xmlns:a16="http://schemas.microsoft.com/office/drawing/2014/main" id="{0E1BA8BF-FDC7-1D2B-C8EE-CAA876DCDB96}"/>
              </a:ext>
            </a:extLst>
          </p:cNvPr>
          <p:cNvSpPr txBox="1"/>
          <p:nvPr/>
        </p:nvSpPr>
        <p:spPr>
          <a:xfrm>
            <a:off x="8521206" y="2307045"/>
            <a:ext cx="750276" cy="369332"/>
          </a:xfrm>
          <a:prstGeom prst="rect">
            <a:avLst/>
          </a:prstGeom>
          <a:noFill/>
        </p:spPr>
        <p:txBody>
          <a:bodyPr wrap="square" rtlCol="0">
            <a:spAutoFit/>
          </a:bodyPr>
          <a:lstStyle/>
          <a:p>
            <a:r>
              <a:rPr lang="fa-IR" dirty="0"/>
              <a:t>002</a:t>
            </a:r>
            <a:endParaRPr lang="en-US" dirty="0"/>
          </a:p>
        </p:txBody>
      </p:sp>
      <p:sp>
        <p:nvSpPr>
          <p:cNvPr id="22" name="TextBox 21">
            <a:extLst>
              <a:ext uri="{FF2B5EF4-FFF2-40B4-BE49-F238E27FC236}">
                <a16:creationId xmlns:a16="http://schemas.microsoft.com/office/drawing/2014/main" id="{E6AF1D08-A154-3FC4-38AB-CE6558245035}"/>
              </a:ext>
            </a:extLst>
          </p:cNvPr>
          <p:cNvSpPr txBox="1"/>
          <p:nvPr/>
        </p:nvSpPr>
        <p:spPr>
          <a:xfrm>
            <a:off x="8523552" y="4540650"/>
            <a:ext cx="634220" cy="369332"/>
          </a:xfrm>
          <a:prstGeom prst="rect">
            <a:avLst/>
          </a:prstGeom>
          <a:noFill/>
        </p:spPr>
        <p:txBody>
          <a:bodyPr wrap="square" rtlCol="0">
            <a:spAutoFit/>
          </a:bodyPr>
          <a:lstStyle/>
          <a:p>
            <a:r>
              <a:rPr lang="fa-IR" dirty="0"/>
              <a:t>003</a:t>
            </a:r>
            <a:endParaRPr lang="en-US" dirty="0"/>
          </a:p>
        </p:txBody>
      </p:sp>
      <p:pic>
        <p:nvPicPr>
          <p:cNvPr id="24" name="Picture 23">
            <a:extLst>
              <a:ext uri="{FF2B5EF4-FFF2-40B4-BE49-F238E27FC236}">
                <a16:creationId xmlns:a16="http://schemas.microsoft.com/office/drawing/2014/main" id="{2C52DDB5-0680-07C8-7D58-389BBA138B93}"/>
              </a:ext>
            </a:extLst>
          </p:cNvPr>
          <p:cNvPicPr>
            <a:picLocks noChangeAspect="1"/>
          </p:cNvPicPr>
          <p:nvPr/>
        </p:nvPicPr>
        <p:blipFill rotWithShape="1">
          <a:blip r:embed="rId4"/>
          <a:srcRect l="-15041" t="-4710" r="12597"/>
          <a:stretch/>
        </p:blipFill>
        <p:spPr>
          <a:xfrm rot="10800000" flipV="1">
            <a:off x="9040517" y="244078"/>
            <a:ext cx="3657626" cy="1684924"/>
          </a:xfrm>
          <a:prstGeom prst="rect">
            <a:avLst/>
          </a:prstGeom>
        </p:spPr>
      </p:pic>
      <p:pic>
        <p:nvPicPr>
          <p:cNvPr id="26" name="Picture 25">
            <a:extLst>
              <a:ext uri="{FF2B5EF4-FFF2-40B4-BE49-F238E27FC236}">
                <a16:creationId xmlns:a16="http://schemas.microsoft.com/office/drawing/2014/main" id="{872C86C9-C735-4A5A-EB75-63FBB2A1889D}"/>
              </a:ext>
            </a:extLst>
          </p:cNvPr>
          <p:cNvPicPr>
            <a:picLocks noChangeAspect="1"/>
          </p:cNvPicPr>
          <p:nvPr/>
        </p:nvPicPr>
        <p:blipFill rotWithShape="1">
          <a:blip r:embed="rId5"/>
          <a:srcRect t="25052" r="3380" b="30773"/>
          <a:stretch/>
        </p:blipFill>
        <p:spPr>
          <a:xfrm>
            <a:off x="9248920" y="4341658"/>
            <a:ext cx="2340246" cy="2377655"/>
          </a:xfrm>
          <a:prstGeom prst="rect">
            <a:avLst/>
          </a:prstGeom>
        </p:spPr>
      </p:pic>
      <p:pic>
        <p:nvPicPr>
          <p:cNvPr id="28" name="Picture 27">
            <a:extLst>
              <a:ext uri="{FF2B5EF4-FFF2-40B4-BE49-F238E27FC236}">
                <a16:creationId xmlns:a16="http://schemas.microsoft.com/office/drawing/2014/main" id="{DEE9E872-6166-E023-5E67-661C4E889B6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9157772" y="2432014"/>
            <a:ext cx="2986911" cy="1684924"/>
          </a:xfrm>
          <a:prstGeom prst="rect">
            <a:avLst/>
          </a:prstGeom>
        </p:spPr>
      </p:pic>
    </p:spTree>
    <p:extLst>
      <p:ext uri="{BB962C8B-B14F-4D97-AF65-F5344CB8AC3E}">
        <p14:creationId xmlns:p14="http://schemas.microsoft.com/office/powerpoint/2010/main" val="419913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46653-FF57-4A87-A1AF-30E7DD4C2BEF}"/>
              </a:ext>
            </a:extLst>
          </p:cNvPr>
          <p:cNvPicPr>
            <a:picLocks noChangeAspect="1"/>
          </p:cNvPicPr>
          <p:nvPr/>
        </p:nvPicPr>
        <p:blipFill rotWithShape="1">
          <a:blip r:embed="rId2"/>
          <a:srcRect l="27335" t="27897" r="28737" b="26359"/>
          <a:stretch/>
        </p:blipFill>
        <p:spPr>
          <a:xfrm>
            <a:off x="0" y="200464"/>
            <a:ext cx="8773510" cy="6457072"/>
          </a:xfrm>
          <a:prstGeom prst="rect">
            <a:avLst/>
          </a:prstGeom>
        </p:spPr>
      </p:pic>
      <p:sp>
        <p:nvSpPr>
          <p:cNvPr id="4" name="Flowchart: Connector 3">
            <a:extLst>
              <a:ext uri="{FF2B5EF4-FFF2-40B4-BE49-F238E27FC236}">
                <a16:creationId xmlns:a16="http://schemas.microsoft.com/office/drawing/2014/main" id="{A62772DC-0B71-7A8E-D80F-6D281DB06F7F}"/>
              </a:ext>
            </a:extLst>
          </p:cNvPr>
          <p:cNvSpPr/>
          <p:nvPr/>
        </p:nvSpPr>
        <p:spPr>
          <a:xfrm>
            <a:off x="4077266" y="2588456"/>
            <a:ext cx="379828" cy="39389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6449B2E4-25B1-E722-7DA8-9FFC3AC2CEAC}"/>
              </a:ext>
            </a:extLst>
          </p:cNvPr>
          <p:cNvSpPr/>
          <p:nvPr/>
        </p:nvSpPr>
        <p:spPr>
          <a:xfrm>
            <a:off x="8729521" y="398271"/>
            <a:ext cx="355263" cy="39389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1F8D5D9-F8C9-82BB-1D53-DA206A5F1212}"/>
              </a:ext>
            </a:extLst>
          </p:cNvPr>
          <p:cNvSpPr/>
          <p:nvPr/>
        </p:nvSpPr>
        <p:spPr>
          <a:xfrm>
            <a:off x="8728941" y="3364795"/>
            <a:ext cx="379828" cy="39389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6FCDFCA-4E1F-D659-2EC9-80652290DDF2}"/>
              </a:ext>
            </a:extLst>
          </p:cNvPr>
          <p:cNvSpPr/>
          <p:nvPr/>
        </p:nvSpPr>
        <p:spPr>
          <a:xfrm>
            <a:off x="4077266" y="3239086"/>
            <a:ext cx="379828" cy="37982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6A1ADA-8699-2676-B05C-A4CD4748FB24}"/>
              </a:ext>
            </a:extLst>
          </p:cNvPr>
          <p:cNvSpPr txBox="1"/>
          <p:nvPr/>
        </p:nvSpPr>
        <p:spPr>
          <a:xfrm>
            <a:off x="3943622" y="2600738"/>
            <a:ext cx="886265" cy="369332"/>
          </a:xfrm>
          <a:prstGeom prst="rect">
            <a:avLst/>
          </a:prstGeom>
          <a:noFill/>
        </p:spPr>
        <p:txBody>
          <a:bodyPr wrap="square" rtlCol="0">
            <a:spAutoFit/>
          </a:bodyPr>
          <a:lstStyle/>
          <a:p>
            <a:r>
              <a:rPr lang="fa-IR" dirty="0"/>
              <a:t>004</a:t>
            </a:r>
            <a:endParaRPr lang="en-US" dirty="0"/>
          </a:p>
        </p:txBody>
      </p:sp>
      <p:sp>
        <p:nvSpPr>
          <p:cNvPr id="11" name="TextBox 10">
            <a:extLst>
              <a:ext uri="{FF2B5EF4-FFF2-40B4-BE49-F238E27FC236}">
                <a16:creationId xmlns:a16="http://schemas.microsoft.com/office/drawing/2014/main" id="{E844F0B5-87AF-2AFC-7D7D-8E76040E6DD0}"/>
              </a:ext>
            </a:extLst>
          </p:cNvPr>
          <p:cNvSpPr txBox="1"/>
          <p:nvPr/>
        </p:nvSpPr>
        <p:spPr>
          <a:xfrm>
            <a:off x="8656299" y="756085"/>
            <a:ext cx="1266092" cy="369332"/>
          </a:xfrm>
          <a:prstGeom prst="rect">
            <a:avLst/>
          </a:prstGeom>
          <a:noFill/>
        </p:spPr>
        <p:txBody>
          <a:bodyPr wrap="square" rtlCol="0">
            <a:spAutoFit/>
          </a:bodyPr>
          <a:lstStyle/>
          <a:p>
            <a:r>
              <a:rPr lang="fa-IR" dirty="0"/>
              <a:t>004</a:t>
            </a:r>
            <a:endParaRPr lang="en-US" dirty="0"/>
          </a:p>
        </p:txBody>
      </p:sp>
      <p:sp>
        <p:nvSpPr>
          <p:cNvPr id="12" name="TextBox 11">
            <a:extLst>
              <a:ext uri="{FF2B5EF4-FFF2-40B4-BE49-F238E27FC236}">
                <a16:creationId xmlns:a16="http://schemas.microsoft.com/office/drawing/2014/main" id="{3A2245E1-D19D-1221-C189-36955AD05180}"/>
              </a:ext>
            </a:extLst>
          </p:cNvPr>
          <p:cNvSpPr txBox="1"/>
          <p:nvPr/>
        </p:nvSpPr>
        <p:spPr>
          <a:xfrm>
            <a:off x="8750042" y="3706810"/>
            <a:ext cx="618978" cy="369332"/>
          </a:xfrm>
          <a:prstGeom prst="rect">
            <a:avLst/>
          </a:prstGeom>
          <a:noFill/>
        </p:spPr>
        <p:txBody>
          <a:bodyPr wrap="square" rtlCol="0">
            <a:spAutoFit/>
          </a:bodyPr>
          <a:lstStyle/>
          <a:p>
            <a:r>
              <a:rPr lang="fa-IR" dirty="0"/>
              <a:t>8</a:t>
            </a:r>
            <a:endParaRPr lang="en-US" dirty="0"/>
          </a:p>
        </p:txBody>
      </p:sp>
      <p:sp>
        <p:nvSpPr>
          <p:cNvPr id="13" name="TextBox 12">
            <a:extLst>
              <a:ext uri="{FF2B5EF4-FFF2-40B4-BE49-F238E27FC236}">
                <a16:creationId xmlns:a16="http://schemas.microsoft.com/office/drawing/2014/main" id="{CBFF1849-11F5-0140-0DA2-25028C15CF89}"/>
              </a:ext>
            </a:extLst>
          </p:cNvPr>
          <p:cNvSpPr txBox="1"/>
          <p:nvPr/>
        </p:nvSpPr>
        <p:spPr>
          <a:xfrm>
            <a:off x="4105402" y="3268898"/>
            <a:ext cx="942535" cy="369332"/>
          </a:xfrm>
          <a:prstGeom prst="rect">
            <a:avLst/>
          </a:prstGeom>
          <a:noFill/>
        </p:spPr>
        <p:txBody>
          <a:bodyPr wrap="square" rtlCol="0">
            <a:spAutoFit/>
          </a:bodyPr>
          <a:lstStyle/>
          <a:p>
            <a:r>
              <a:rPr lang="fa-IR" dirty="0"/>
              <a:t>8</a:t>
            </a:r>
            <a:endParaRPr lang="en-US" dirty="0"/>
          </a:p>
        </p:txBody>
      </p:sp>
      <p:pic>
        <p:nvPicPr>
          <p:cNvPr id="15" name="Picture 14">
            <a:extLst>
              <a:ext uri="{FF2B5EF4-FFF2-40B4-BE49-F238E27FC236}">
                <a16:creationId xmlns:a16="http://schemas.microsoft.com/office/drawing/2014/main" id="{6F20E95F-30CF-EBBD-2068-46D43AD38643}"/>
              </a:ext>
            </a:extLst>
          </p:cNvPr>
          <p:cNvPicPr>
            <a:picLocks noChangeAspect="1"/>
          </p:cNvPicPr>
          <p:nvPr/>
        </p:nvPicPr>
        <p:blipFill>
          <a:blip r:embed="rId3"/>
          <a:stretch>
            <a:fillRect/>
          </a:stretch>
        </p:blipFill>
        <p:spPr>
          <a:xfrm>
            <a:off x="8729521" y="1185143"/>
            <a:ext cx="3535701" cy="2083755"/>
          </a:xfrm>
          <a:prstGeom prst="rect">
            <a:avLst/>
          </a:prstGeom>
        </p:spPr>
      </p:pic>
      <p:sp>
        <p:nvSpPr>
          <p:cNvPr id="16" name="Arrow: Down 15">
            <a:extLst>
              <a:ext uri="{FF2B5EF4-FFF2-40B4-BE49-F238E27FC236}">
                <a16:creationId xmlns:a16="http://schemas.microsoft.com/office/drawing/2014/main" id="{2A40F765-B029-6DE3-A5BC-7EB2A99F1F15}"/>
              </a:ext>
            </a:extLst>
          </p:cNvPr>
          <p:cNvSpPr/>
          <p:nvPr/>
        </p:nvSpPr>
        <p:spPr>
          <a:xfrm>
            <a:off x="4135900" y="2913692"/>
            <a:ext cx="250854" cy="249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FB6860F-C27F-54AA-B170-9A39CACB1B3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502103" y="4100706"/>
            <a:ext cx="3689897" cy="2119196"/>
          </a:xfrm>
          <a:prstGeom prst="rect">
            <a:avLst/>
          </a:prstGeom>
        </p:spPr>
      </p:pic>
    </p:spTree>
    <p:extLst>
      <p:ext uri="{BB962C8B-B14F-4D97-AF65-F5344CB8AC3E}">
        <p14:creationId xmlns:p14="http://schemas.microsoft.com/office/powerpoint/2010/main" val="935216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1CAA1-D865-A99B-84B6-1839D2EE59DE}"/>
              </a:ext>
            </a:extLst>
          </p:cNvPr>
          <p:cNvPicPr>
            <a:picLocks noChangeAspect="1"/>
          </p:cNvPicPr>
          <p:nvPr/>
        </p:nvPicPr>
        <p:blipFill>
          <a:blip r:embed="rId2"/>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ED8B9788-A753-E71D-26E1-5C2B6EF116FE}"/>
              </a:ext>
            </a:extLst>
          </p:cNvPr>
          <p:cNvSpPr txBox="1"/>
          <p:nvPr/>
        </p:nvSpPr>
        <p:spPr>
          <a:xfrm>
            <a:off x="4557932" y="1899138"/>
            <a:ext cx="3854548" cy="830997"/>
          </a:xfrm>
          <a:prstGeom prst="rect">
            <a:avLst/>
          </a:prstGeom>
          <a:noFill/>
        </p:spPr>
        <p:txBody>
          <a:bodyPr wrap="square" rtlCol="0">
            <a:spAutoFit/>
          </a:bodyPr>
          <a:lstStyle/>
          <a:p>
            <a:pPr algn="ctr"/>
            <a:r>
              <a:rPr lang="fa-IR" sz="4800" dirty="0">
                <a:solidFill>
                  <a:schemeClr val="bg1"/>
                </a:solidFill>
              </a:rPr>
              <a:t>نما</a:t>
            </a:r>
            <a:endParaRPr lang="en-US" sz="4800" dirty="0">
              <a:solidFill>
                <a:schemeClr val="bg1"/>
              </a:solidFill>
            </a:endParaRPr>
          </a:p>
        </p:txBody>
      </p:sp>
    </p:spTree>
    <p:extLst>
      <p:ext uri="{BB962C8B-B14F-4D97-AF65-F5344CB8AC3E}">
        <p14:creationId xmlns:p14="http://schemas.microsoft.com/office/powerpoint/2010/main" val="1709589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DCFF7-8283-F9A9-8A9A-F057370EBF34}"/>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F11BC719-87F7-9C71-50D4-C58BE1C61F11}"/>
              </a:ext>
            </a:extLst>
          </p:cNvPr>
          <p:cNvPicPr>
            <a:picLocks noChangeAspect="1"/>
          </p:cNvPicPr>
          <p:nvPr/>
        </p:nvPicPr>
        <p:blipFill>
          <a:blip r:embed="rId3"/>
          <a:stretch>
            <a:fillRect/>
          </a:stretch>
        </p:blipFill>
        <p:spPr>
          <a:xfrm>
            <a:off x="3472561" y="213241"/>
            <a:ext cx="3965655" cy="5985803"/>
          </a:xfrm>
          <a:prstGeom prst="rect">
            <a:avLst/>
          </a:prstGeom>
        </p:spPr>
      </p:pic>
      <p:pic>
        <p:nvPicPr>
          <p:cNvPr id="13" name="Picture 12">
            <a:extLst>
              <a:ext uri="{FF2B5EF4-FFF2-40B4-BE49-F238E27FC236}">
                <a16:creationId xmlns:a16="http://schemas.microsoft.com/office/drawing/2014/main" id="{DF015F1A-1D2F-221B-5BB7-49ADAD30C103}"/>
              </a:ext>
            </a:extLst>
          </p:cNvPr>
          <p:cNvPicPr>
            <a:picLocks noChangeAspect="1"/>
          </p:cNvPicPr>
          <p:nvPr/>
        </p:nvPicPr>
        <p:blipFill>
          <a:blip r:embed="rId4"/>
          <a:stretch>
            <a:fillRect/>
          </a:stretch>
        </p:blipFill>
        <p:spPr>
          <a:xfrm rot="5400000">
            <a:off x="6106649" y="1434410"/>
            <a:ext cx="6096201" cy="3433068"/>
          </a:xfrm>
          <a:prstGeom prst="rect">
            <a:avLst/>
          </a:prstGeom>
        </p:spPr>
      </p:pic>
      <p:pic>
        <p:nvPicPr>
          <p:cNvPr id="15" name="Picture 14">
            <a:extLst>
              <a:ext uri="{FF2B5EF4-FFF2-40B4-BE49-F238E27FC236}">
                <a16:creationId xmlns:a16="http://schemas.microsoft.com/office/drawing/2014/main" id="{E02A07E2-B283-24BB-64A4-B317DC069345}"/>
              </a:ext>
            </a:extLst>
          </p:cNvPr>
          <p:cNvPicPr>
            <a:picLocks noChangeAspect="1"/>
          </p:cNvPicPr>
          <p:nvPr/>
        </p:nvPicPr>
        <p:blipFill rotWithShape="1">
          <a:blip r:embed="rId5"/>
          <a:srcRect l="9977" t="16154" r="22611" b="17900"/>
          <a:stretch/>
        </p:blipFill>
        <p:spPr>
          <a:xfrm>
            <a:off x="143249" y="3014058"/>
            <a:ext cx="2354934" cy="1704037"/>
          </a:xfrm>
          <a:prstGeom prst="rect">
            <a:avLst/>
          </a:prstGeom>
        </p:spPr>
      </p:pic>
      <p:sp>
        <p:nvSpPr>
          <p:cNvPr id="16" name="TextBox 15">
            <a:extLst>
              <a:ext uri="{FF2B5EF4-FFF2-40B4-BE49-F238E27FC236}">
                <a16:creationId xmlns:a16="http://schemas.microsoft.com/office/drawing/2014/main" id="{D46462D9-FB3E-D12F-00A4-D6E2A08925C4}"/>
              </a:ext>
            </a:extLst>
          </p:cNvPr>
          <p:cNvSpPr txBox="1"/>
          <p:nvPr/>
        </p:nvSpPr>
        <p:spPr>
          <a:xfrm>
            <a:off x="2447778" y="1322363"/>
            <a:ext cx="801859" cy="369332"/>
          </a:xfrm>
          <a:prstGeom prst="rect">
            <a:avLst/>
          </a:prstGeom>
          <a:noFill/>
        </p:spPr>
        <p:txBody>
          <a:bodyPr wrap="square" rtlCol="0">
            <a:spAutoFit/>
          </a:bodyPr>
          <a:lstStyle/>
          <a:p>
            <a:pPr algn="r"/>
            <a:r>
              <a:rPr lang="fa-IR" dirty="0">
                <a:solidFill>
                  <a:schemeClr val="bg1"/>
                </a:solidFill>
              </a:rPr>
              <a:t>نما</a:t>
            </a:r>
            <a:endParaRPr lang="en-US" dirty="0">
              <a:solidFill>
                <a:schemeClr val="bg1"/>
              </a:solidFill>
            </a:endParaRPr>
          </a:p>
        </p:txBody>
      </p:sp>
      <p:sp>
        <p:nvSpPr>
          <p:cNvPr id="17" name="Oval 16">
            <a:extLst>
              <a:ext uri="{FF2B5EF4-FFF2-40B4-BE49-F238E27FC236}">
                <a16:creationId xmlns:a16="http://schemas.microsoft.com/office/drawing/2014/main" id="{97A89FEB-21F1-373C-A786-803469A07EA3}"/>
              </a:ext>
            </a:extLst>
          </p:cNvPr>
          <p:cNvSpPr/>
          <p:nvPr/>
        </p:nvSpPr>
        <p:spPr>
          <a:xfrm>
            <a:off x="3601329" y="5781822"/>
            <a:ext cx="403818" cy="41722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098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F1590-44A5-75D4-B9FC-9BB1BD61D195}"/>
              </a:ext>
            </a:extLst>
          </p:cNvPr>
          <p:cNvPicPr>
            <a:picLocks noChangeAspect="1"/>
          </p:cNvPicPr>
          <p:nvPr/>
        </p:nvPicPr>
        <p:blipFill>
          <a:blip r:embed="rId2"/>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13DA1870-DA56-3F15-1C97-CEE9DE92F9CA}"/>
              </a:ext>
            </a:extLst>
          </p:cNvPr>
          <p:cNvPicPr>
            <a:picLocks noChangeAspect="1"/>
          </p:cNvPicPr>
          <p:nvPr/>
        </p:nvPicPr>
        <p:blipFill>
          <a:blip r:embed="rId3"/>
          <a:stretch>
            <a:fillRect/>
          </a:stretch>
        </p:blipFill>
        <p:spPr>
          <a:xfrm>
            <a:off x="4656406" y="3429000"/>
            <a:ext cx="5859193" cy="2857299"/>
          </a:xfrm>
          <a:prstGeom prst="rect">
            <a:avLst/>
          </a:prstGeom>
        </p:spPr>
      </p:pic>
      <p:pic>
        <p:nvPicPr>
          <p:cNvPr id="6" name="Picture 5">
            <a:extLst>
              <a:ext uri="{FF2B5EF4-FFF2-40B4-BE49-F238E27FC236}">
                <a16:creationId xmlns:a16="http://schemas.microsoft.com/office/drawing/2014/main" id="{1A753CBF-30BD-1834-70A7-577BFE369467}"/>
              </a:ext>
            </a:extLst>
          </p:cNvPr>
          <p:cNvPicPr>
            <a:picLocks noChangeAspect="1"/>
          </p:cNvPicPr>
          <p:nvPr/>
        </p:nvPicPr>
        <p:blipFill>
          <a:blip r:embed="rId4"/>
          <a:stretch>
            <a:fillRect/>
          </a:stretch>
        </p:blipFill>
        <p:spPr>
          <a:xfrm>
            <a:off x="4656406" y="258598"/>
            <a:ext cx="5622387" cy="3170402"/>
          </a:xfrm>
          <a:prstGeom prst="rect">
            <a:avLst/>
          </a:prstGeom>
        </p:spPr>
      </p:pic>
      <p:pic>
        <p:nvPicPr>
          <p:cNvPr id="8" name="Picture 7">
            <a:extLst>
              <a:ext uri="{FF2B5EF4-FFF2-40B4-BE49-F238E27FC236}">
                <a16:creationId xmlns:a16="http://schemas.microsoft.com/office/drawing/2014/main" id="{9B94C0C1-408F-F741-98E9-3A15350FCF00}"/>
              </a:ext>
            </a:extLst>
          </p:cNvPr>
          <p:cNvPicPr>
            <a:picLocks noChangeAspect="1"/>
          </p:cNvPicPr>
          <p:nvPr/>
        </p:nvPicPr>
        <p:blipFill rotWithShape="1">
          <a:blip r:embed="rId5"/>
          <a:srcRect l="12450" t="11897" r="23739" b="12615"/>
          <a:stretch/>
        </p:blipFill>
        <p:spPr>
          <a:xfrm>
            <a:off x="126609" y="2866992"/>
            <a:ext cx="2391508" cy="2004725"/>
          </a:xfrm>
          <a:prstGeom prst="rect">
            <a:avLst/>
          </a:prstGeom>
        </p:spPr>
      </p:pic>
      <p:sp>
        <p:nvSpPr>
          <p:cNvPr id="10" name="Oval 9">
            <a:extLst>
              <a:ext uri="{FF2B5EF4-FFF2-40B4-BE49-F238E27FC236}">
                <a16:creationId xmlns:a16="http://schemas.microsoft.com/office/drawing/2014/main" id="{77B38C93-5331-E495-0A38-8ADD7E8E36C1}"/>
              </a:ext>
            </a:extLst>
          </p:cNvPr>
          <p:cNvSpPr/>
          <p:nvPr/>
        </p:nvSpPr>
        <p:spPr>
          <a:xfrm>
            <a:off x="1195754" y="4871717"/>
            <a:ext cx="225083" cy="1645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631217-B6DB-A3C1-ADAD-B34F73A228F4}"/>
              </a:ext>
            </a:extLst>
          </p:cNvPr>
          <p:cNvSpPr/>
          <p:nvPr/>
        </p:nvSpPr>
        <p:spPr>
          <a:xfrm>
            <a:off x="7441809" y="6161649"/>
            <a:ext cx="351693" cy="2250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0AC59C-F18D-26E1-AEDE-5AC7B7BF8C69}"/>
              </a:ext>
            </a:extLst>
          </p:cNvPr>
          <p:cNvSpPr txBox="1"/>
          <p:nvPr/>
        </p:nvSpPr>
        <p:spPr>
          <a:xfrm>
            <a:off x="3207434" y="2715065"/>
            <a:ext cx="1280160" cy="369332"/>
          </a:xfrm>
          <a:prstGeom prst="rect">
            <a:avLst/>
          </a:prstGeom>
          <a:noFill/>
        </p:spPr>
        <p:txBody>
          <a:bodyPr wrap="square" rtlCol="0">
            <a:spAutoFit/>
          </a:bodyPr>
          <a:lstStyle/>
          <a:p>
            <a:pPr algn="r"/>
            <a:r>
              <a:rPr lang="fa-IR" dirty="0">
                <a:solidFill>
                  <a:schemeClr val="bg1"/>
                </a:solidFill>
              </a:rPr>
              <a:t>نمای روبرو</a:t>
            </a:r>
            <a:endParaRPr lang="en-US" dirty="0">
              <a:solidFill>
                <a:schemeClr val="bg1"/>
              </a:solidFill>
            </a:endParaRPr>
          </a:p>
        </p:txBody>
      </p:sp>
    </p:spTree>
    <p:extLst>
      <p:ext uri="{BB962C8B-B14F-4D97-AF65-F5344CB8AC3E}">
        <p14:creationId xmlns:p14="http://schemas.microsoft.com/office/powerpoint/2010/main" val="268641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92C1E8-F27F-4D25-7E60-8301D4274DE7}"/>
              </a:ext>
            </a:extLst>
          </p:cNvPr>
          <p:cNvSpPr txBox="1"/>
          <p:nvPr/>
        </p:nvSpPr>
        <p:spPr>
          <a:xfrm>
            <a:off x="5672146" y="2133509"/>
            <a:ext cx="5889639" cy="4401205"/>
          </a:xfrm>
          <a:prstGeom prst="rect">
            <a:avLst/>
          </a:prstGeom>
          <a:noFill/>
        </p:spPr>
        <p:txBody>
          <a:bodyPr wrap="square" rtlCol="0">
            <a:spAutoFit/>
          </a:bodyPr>
          <a:lstStyle/>
          <a:p>
            <a:pPr algn="r"/>
            <a:r>
              <a:rPr lang="fa-IR" sz="2400" dirty="0">
                <a:cs typeface="B Nazanin" pitchFamily="2" charset="-78"/>
              </a:rPr>
              <a:t>نام            :باغ وعمارت عین الدوله</a:t>
            </a:r>
            <a:br>
              <a:rPr lang="fa-IR" sz="2400" dirty="0">
                <a:cs typeface="B Nazanin" pitchFamily="2" charset="-78"/>
              </a:rPr>
            </a:br>
            <a:r>
              <a:rPr lang="fa-IR" sz="2400" dirty="0">
                <a:cs typeface="B Nazanin" pitchFamily="2" charset="-78"/>
              </a:rPr>
              <a:t>کشور        :   ایران </a:t>
            </a:r>
            <a:br>
              <a:rPr lang="fa-IR" sz="2400" dirty="0">
                <a:cs typeface="B Nazanin" pitchFamily="2" charset="-78"/>
              </a:rPr>
            </a:br>
            <a:r>
              <a:rPr lang="fa-IR" sz="2400" dirty="0">
                <a:cs typeface="B Nazanin" pitchFamily="2" charset="-78"/>
              </a:rPr>
              <a:t>استان        :  تهران </a:t>
            </a:r>
            <a:br>
              <a:rPr lang="fa-IR" sz="2400" dirty="0">
                <a:cs typeface="B Nazanin" pitchFamily="2" charset="-78"/>
              </a:rPr>
            </a:br>
            <a:r>
              <a:rPr lang="fa-IR" sz="2400" dirty="0">
                <a:cs typeface="B Nazanin" pitchFamily="2" charset="-78"/>
              </a:rPr>
              <a:t>*اطلاعات اثر  :</a:t>
            </a:r>
          </a:p>
          <a:p>
            <a:pPr algn="r"/>
            <a:r>
              <a:rPr lang="fa-IR" sz="2400" dirty="0">
                <a:cs typeface="B Nazanin" pitchFamily="2" charset="-78"/>
              </a:rPr>
              <a:t>سازنده:</a:t>
            </a:r>
            <a:r>
              <a:rPr lang="fa-IR" sz="2000" b="0" i="0" dirty="0">
                <a:effectLst/>
                <a:latin typeface="yekan"/>
                <a:cs typeface="B Nazanin" panose="00000400000000000000" pitchFamily="2" charset="-78"/>
              </a:rPr>
              <a:t>عین الدوله صدراعظم مظفرالدین شاه</a:t>
            </a:r>
            <a:r>
              <a:rPr lang="fa-IR" sz="2400" dirty="0">
                <a:cs typeface="B Nazanin" pitchFamily="2" charset="-78"/>
              </a:rPr>
              <a:t>         </a:t>
            </a:r>
            <a:br>
              <a:rPr lang="fa-IR" sz="2400" dirty="0">
                <a:cs typeface="B Nazanin" pitchFamily="2" charset="-78"/>
              </a:rPr>
            </a:br>
            <a:r>
              <a:rPr lang="fa-IR" sz="2400" dirty="0">
                <a:cs typeface="B Nazanin" pitchFamily="2" charset="-78"/>
              </a:rPr>
              <a:t>کاربرد کنونی   :  محل برگزاری کنفرانس</a:t>
            </a:r>
            <a:br>
              <a:rPr lang="fa-IR" sz="2400" dirty="0">
                <a:cs typeface="B Nazanin" pitchFamily="2" charset="-78"/>
              </a:rPr>
            </a:br>
            <a:r>
              <a:rPr lang="fa-IR" sz="2400" dirty="0">
                <a:cs typeface="B Nazanin" pitchFamily="2" charset="-78"/>
              </a:rPr>
              <a:t>دیرینگی         :  قاجار </a:t>
            </a:r>
          </a:p>
          <a:p>
            <a:pPr algn="r"/>
            <a:r>
              <a:rPr lang="fa-IR" sz="2400" dirty="0">
                <a:cs typeface="B Nazanin" pitchFamily="2" charset="-78"/>
              </a:rPr>
              <a:t>مساحت باغ:در ابتدا11900 مترمربع</a:t>
            </a:r>
          </a:p>
          <a:p>
            <a:pPr algn="r"/>
            <a:r>
              <a:rPr lang="fa-IR" sz="2400" dirty="0">
                <a:cs typeface="B Nazanin" pitchFamily="2" charset="-78"/>
              </a:rPr>
              <a:t>مساحت بنا :800مترمربع دردوطبقه وچهار ورودی</a:t>
            </a:r>
            <a:br>
              <a:rPr lang="fa-IR" sz="2400" dirty="0">
                <a:cs typeface="B Nazanin" pitchFamily="2" charset="-78"/>
              </a:rPr>
            </a:br>
            <a:r>
              <a:rPr lang="fa-IR" sz="2400" dirty="0">
                <a:cs typeface="B Nazanin" pitchFamily="2" charset="-78"/>
              </a:rPr>
              <a:t>آدرس:</a:t>
            </a:r>
            <a:br>
              <a:rPr lang="fa-IR" sz="2400" dirty="0"/>
            </a:br>
            <a:r>
              <a:rPr lang="fa-IR" sz="2000" b="0" i="0" dirty="0">
                <a:solidFill>
                  <a:schemeClr val="tx1">
                    <a:lumMod val="95000"/>
                  </a:schemeClr>
                </a:solidFill>
                <a:effectLst/>
                <a:latin typeface="yekan"/>
              </a:rPr>
              <a:t>تهران، خیابان پاسداران، خیابان شهید کاظم موسوی، میدان هروی، خیابان شهید وفامنش، خیابان شهید جمالی، شماره ۱۷</a:t>
            </a:r>
            <a:endParaRPr lang="en-US" sz="2000" dirty="0">
              <a:solidFill>
                <a:schemeClr val="tx1">
                  <a:lumMod val="95000"/>
                </a:schemeClr>
              </a:solidFill>
            </a:endParaRPr>
          </a:p>
        </p:txBody>
      </p:sp>
      <p:cxnSp>
        <p:nvCxnSpPr>
          <p:cNvPr id="8" name="Straight Connector 7">
            <a:extLst>
              <a:ext uri="{FF2B5EF4-FFF2-40B4-BE49-F238E27FC236}">
                <a16:creationId xmlns:a16="http://schemas.microsoft.com/office/drawing/2014/main" id="{2D9AFED2-28D1-9F5D-F9AB-9E94B7FBA934}"/>
              </a:ext>
            </a:extLst>
          </p:cNvPr>
          <p:cNvCxnSpPr>
            <a:cxnSpLocks/>
          </p:cNvCxnSpPr>
          <p:nvPr/>
        </p:nvCxnSpPr>
        <p:spPr>
          <a:xfrm>
            <a:off x="540601" y="53959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Minus Sign 9">
            <a:extLst>
              <a:ext uri="{FF2B5EF4-FFF2-40B4-BE49-F238E27FC236}">
                <a16:creationId xmlns:a16="http://schemas.microsoft.com/office/drawing/2014/main" id="{73D86F12-69DE-2A11-B55F-4C576882D4DC}"/>
              </a:ext>
            </a:extLst>
          </p:cNvPr>
          <p:cNvSpPr/>
          <p:nvPr/>
        </p:nvSpPr>
        <p:spPr>
          <a:xfrm>
            <a:off x="422031" y="337625"/>
            <a:ext cx="5992837" cy="23010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A1C72512-1799-7B46-4C22-C1210A9ED29E}"/>
              </a:ext>
            </a:extLst>
          </p:cNvPr>
          <p:cNvSpPr/>
          <p:nvPr/>
        </p:nvSpPr>
        <p:spPr>
          <a:xfrm flipH="1">
            <a:off x="5297489" y="-3146138"/>
            <a:ext cx="118571" cy="8491862"/>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B25B062D-5562-6923-C62A-3BB825193A72}"/>
              </a:ext>
            </a:extLst>
          </p:cNvPr>
          <p:cNvSpPr/>
          <p:nvPr/>
        </p:nvSpPr>
        <p:spPr>
          <a:xfrm>
            <a:off x="422031" y="567732"/>
            <a:ext cx="45719" cy="8271803"/>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Sign 12">
            <a:extLst>
              <a:ext uri="{FF2B5EF4-FFF2-40B4-BE49-F238E27FC236}">
                <a16:creationId xmlns:a16="http://schemas.microsoft.com/office/drawing/2014/main" id="{5AB17305-5BB1-B917-C3B9-0FB13DADBC2F}"/>
              </a:ext>
            </a:extLst>
          </p:cNvPr>
          <p:cNvSpPr/>
          <p:nvPr/>
        </p:nvSpPr>
        <p:spPr>
          <a:xfrm>
            <a:off x="-183885" y="5497454"/>
            <a:ext cx="4728754" cy="33561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69128727-0B5B-2959-03CD-C551B08C3AE5}"/>
              </a:ext>
            </a:extLst>
          </p:cNvPr>
          <p:cNvSpPr/>
          <p:nvPr/>
        </p:nvSpPr>
        <p:spPr>
          <a:xfrm>
            <a:off x="362746" y="2599509"/>
            <a:ext cx="118571" cy="579589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4820CD4-2402-14F1-EE37-8AEC926BE1D5}"/>
              </a:ext>
            </a:extLst>
          </p:cNvPr>
          <p:cNvPicPr>
            <a:picLocks noChangeAspect="1"/>
          </p:cNvPicPr>
          <p:nvPr/>
        </p:nvPicPr>
        <p:blipFill>
          <a:blip r:embed="rId2"/>
          <a:stretch>
            <a:fillRect/>
          </a:stretch>
        </p:blipFill>
        <p:spPr>
          <a:xfrm>
            <a:off x="1905027" y="5213632"/>
            <a:ext cx="2519703" cy="1377082"/>
          </a:xfrm>
          <a:prstGeom prst="rect">
            <a:avLst/>
          </a:prstGeom>
          <a:effectLst>
            <a:glow rad="1828800">
              <a:schemeClr val="accent1">
                <a:alpha val="89000"/>
              </a:schemeClr>
            </a:glow>
          </a:effectLst>
          <a:scene3d>
            <a:camera prst="orthographicFront"/>
            <a:lightRig rig="threePt" dir="t"/>
          </a:scene3d>
          <a:sp3d prstMaterial="matte">
            <a:bevelT w="152400" h="50800" prst="softRound"/>
          </a:sp3d>
        </p:spPr>
      </p:pic>
      <p:pic>
        <p:nvPicPr>
          <p:cNvPr id="20" name="Picture 19" descr="A map with a red pin on it&#10;&#10;Description automatically generated">
            <a:extLst>
              <a:ext uri="{FF2B5EF4-FFF2-40B4-BE49-F238E27FC236}">
                <a16:creationId xmlns:a16="http://schemas.microsoft.com/office/drawing/2014/main" id="{31C22C6C-3750-B899-9872-DB5E5F09EFCE}"/>
              </a:ext>
            </a:extLst>
          </p:cNvPr>
          <p:cNvPicPr>
            <a:picLocks noChangeAspect="1"/>
          </p:cNvPicPr>
          <p:nvPr/>
        </p:nvPicPr>
        <p:blipFill>
          <a:blip r:embed="rId3"/>
          <a:stretch>
            <a:fillRect/>
          </a:stretch>
        </p:blipFill>
        <p:spPr>
          <a:xfrm>
            <a:off x="625357" y="567732"/>
            <a:ext cx="4528091" cy="4359247"/>
          </a:xfrm>
          <a:prstGeom prst="rect">
            <a:avLst/>
          </a:prstGeom>
        </p:spPr>
      </p:pic>
      <p:pic>
        <p:nvPicPr>
          <p:cNvPr id="24" name="Picture 23" descr="A car parked in front of a gated entrance&#10;&#10;Description automatically generated">
            <a:extLst>
              <a:ext uri="{FF2B5EF4-FFF2-40B4-BE49-F238E27FC236}">
                <a16:creationId xmlns:a16="http://schemas.microsoft.com/office/drawing/2014/main" id="{5D7DEB5D-5B80-3F30-E321-79BA33D7E87E}"/>
              </a:ext>
            </a:extLst>
          </p:cNvPr>
          <p:cNvPicPr>
            <a:picLocks noChangeAspect="1"/>
          </p:cNvPicPr>
          <p:nvPr/>
        </p:nvPicPr>
        <p:blipFill>
          <a:blip r:embed="rId4"/>
          <a:stretch>
            <a:fillRect/>
          </a:stretch>
        </p:blipFill>
        <p:spPr>
          <a:xfrm>
            <a:off x="5854065" y="472673"/>
            <a:ext cx="2677551" cy="1507861"/>
          </a:xfrm>
          <a:prstGeom prst="rect">
            <a:avLst/>
          </a:prstGeom>
          <a:effectLst>
            <a:glow rad="1638300">
              <a:schemeClr val="accent1">
                <a:alpha val="51000"/>
              </a:schemeClr>
            </a:glow>
            <a:softEdge rad="50800"/>
          </a:effectLst>
        </p:spPr>
      </p:pic>
      <p:cxnSp>
        <p:nvCxnSpPr>
          <p:cNvPr id="26" name="Straight Arrow Connector 25">
            <a:extLst>
              <a:ext uri="{FF2B5EF4-FFF2-40B4-BE49-F238E27FC236}">
                <a16:creationId xmlns:a16="http://schemas.microsoft.com/office/drawing/2014/main" id="{DAE4F645-C552-E6CD-D9C6-856A9EA293A7}"/>
              </a:ext>
            </a:extLst>
          </p:cNvPr>
          <p:cNvCxnSpPr/>
          <p:nvPr/>
        </p:nvCxnSpPr>
        <p:spPr>
          <a:xfrm flipV="1">
            <a:off x="3418449" y="1899138"/>
            <a:ext cx="2677551" cy="7003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8" name="Straight Arrow Connector 27">
            <a:extLst>
              <a:ext uri="{FF2B5EF4-FFF2-40B4-BE49-F238E27FC236}">
                <a16:creationId xmlns:a16="http://schemas.microsoft.com/office/drawing/2014/main" id="{93BDBD96-94D0-85DB-6AAA-EE3885578D1A}"/>
              </a:ext>
            </a:extLst>
          </p:cNvPr>
          <p:cNvCxnSpPr/>
          <p:nvPr/>
        </p:nvCxnSpPr>
        <p:spPr>
          <a:xfrm>
            <a:off x="3032304" y="2935124"/>
            <a:ext cx="0" cy="2410600"/>
          </a:xfrm>
          <a:prstGeom prst="straightConnector1">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74304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5BFCC-A8F1-9B94-6725-1DDA3FE3A4B2}"/>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935793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019A9-8C2E-0BB1-97CE-2530EA62EBAC}"/>
              </a:ext>
            </a:extLst>
          </p:cNvPr>
          <p:cNvPicPr>
            <a:picLocks noChangeAspect="1"/>
          </p:cNvPicPr>
          <p:nvPr/>
        </p:nvPicPr>
        <p:blipFill>
          <a:blip r:embed="rId2"/>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ACB28F0A-FAEE-1882-030B-F72EE3FC43FC}"/>
              </a:ext>
            </a:extLst>
          </p:cNvPr>
          <p:cNvSpPr txBox="1"/>
          <p:nvPr/>
        </p:nvSpPr>
        <p:spPr>
          <a:xfrm>
            <a:off x="3868615" y="1871003"/>
            <a:ext cx="6372665" cy="1200329"/>
          </a:xfrm>
          <a:prstGeom prst="rect">
            <a:avLst/>
          </a:prstGeom>
          <a:noFill/>
        </p:spPr>
        <p:txBody>
          <a:bodyPr wrap="square" rtlCol="0">
            <a:spAutoFit/>
          </a:bodyPr>
          <a:lstStyle/>
          <a:p>
            <a:pPr algn="ctr"/>
            <a:r>
              <a:rPr lang="fa-IR" sz="4800" dirty="0"/>
              <a:t>ا</a:t>
            </a:r>
            <a:r>
              <a:rPr lang="fa-IR" sz="7200" dirty="0">
                <a:solidFill>
                  <a:schemeClr val="bg1"/>
                </a:solidFill>
              </a:rPr>
              <a:t>اسیب شناسی</a:t>
            </a:r>
            <a:endParaRPr lang="en-US" sz="4800" dirty="0"/>
          </a:p>
        </p:txBody>
      </p:sp>
    </p:spTree>
    <p:extLst>
      <p:ext uri="{BB962C8B-B14F-4D97-AF65-F5344CB8AC3E}">
        <p14:creationId xmlns:p14="http://schemas.microsoft.com/office/powerpoint/2010/main" val="16388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13C15-E2EF-E88D-03CB-C94CDE05B2A0}"/>
              </a:ext>
            </a:extLst>
          </p:cNvPr>
          <p:cNvPicPr>
            <a:picLocks noChangeAspect="1"/>
          </p:cNvPicPr>
          <p:nvPr/>
        </p:nvPicPr>
        <p:blipFill>
          <a:blip r:embed="rId2"/>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9946F73B-3FC0-67C0-D7F5-188E3DB7FF15}"/>
              </a:ext>
            </a:extLst>
          </p:cNvPr>
          <p:cNvPicPr>
            <a:picLocks noChangeAspect="1"/>
          </p:cNvPicPr>
          <p:nvPr/>
        </p:nvPicPr>
        <p:blipFill>
          <a:blip r:embed="rId3"/>
          <a:stretch>
            <a:fillRect/>
          </a:stretch>
        </p:blipFill>
        <p:spPr>
          <a:xfrm rot="5400000">
            <a:off x="7663567" y="1905961"/>
            <a:ext cx="5763193" cy="2593437"/>
          </a:xfrm>
          <a:prstGeom prst="rect">
            <a:avLst/>
          </a:prstGeom>
        </p:spPr>
      </p:pic>
      <p:pic>
        <p:nvPicPr>
          <p:cNvPr id="9" name="Picture 8" descr="A blueprint of a building&#10;&#10;Description automatically generated">
            <a:extLst>
              <a:ext uri="{FF2B5EF4-FFF2-40B4-BE49-F238E27FC236}">
                <a16:creationId xmlns:a16="http://schemas.microsoft.com/office/drawing/2014/main" id="{B9AF0B43-C64E-7CBA-A76C-0BE5BF5095A9}"/>
              </a:ext>
            </a:extLst>
          </p:cNvPr>
          <p:cNvPicPr>
            <a:picLocks noChangeAspect="1"/>
          </p:cNvPicPr>
          <p:nvPr/>
        </p:nvPicPr>
        <p:blipFill rotWithShape="1">
          <a:blip r:embed="rId4"/>
          <a:srcRect l="25596" t="25025" r="29172" b="22052"/>
          <a:stretch/>
        </p:blipFill>
        <p:spPr>
          <a:xfrm>
            <a:off x="2296148" y="172544"/>
            <a:ext cx="6952297" cy="5201314"/>
          </a:xfrm>
          <a:prstGeom prst="rect">
            <a:avLst/>
          </a:prstGeom>
        </p:spPr>
      </p:pic>
      <p:sp>
        <p:nvSpPr>
          <p:cNvPr id="10" name="Arrow: Down 9">
            <a:extLst>
              <a:ext uri="{FF2B5EF4-FFF2-40B4-BE49-F238E27FC236}">
                <a16:creationId xmlns:a16="http://schemas.microsoft.com/office/drawing/2014/main" id="{8A5054AE-5898-BA69-E068-F16B6EB794CD}"/>
              </a:ext>
            </a:extLst>
          </p:cNvPr>
          <p:cNvSpPr/>
          <p:nvPr/>
        </p:nvSpPr>
        <p:spPr>
          <a:xfrm>
            <a:off x="5655212" y="140677"/>
            <a:ext cx="168813" cy="436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a:extLst>
              <a:ext uri="{FF2B5EF4-FFF2-40B4-BE49-F238E27FC236}">
                <a16:creationId xmlns:a16="http://schemas.microsoft.com/office/drawing/2014/main" id="{C763445D-2E66-E7CB-3262-0CEB0D65CA0E}"/>
              </a:ext>
            </a:extLst>
          </p:cNvPr>
          <p:cNvGraphicFramePr>
            <a:graphicFrameLocks noGrp="1"/>
          </p:cNvGraphicFramePr>
          <p:nvPr>
            <p:extLst>
              <p:ext uri="{D42A27DB-BD31-4B8C-83A1-F6EECF244321}">
                <p14:modId xmlns:p14="http://schemas.microsoft.com/office/powerpoint/2010/main" val="367312441"/>
              </p:ext>
            </p:extLst>
          </p:nvPr>
        </p:nvGraphicFramePr>
        <p:xfrm>
          <a:off x="4170290" y="4435939"/>
          <a:ext cx="4064000" cy="1939572"/>
        </p:xfrm>
        <a:graphic>
          <a:graphicData uri="http://schemas.openxmlformats.org/drawingml/2006/table">
            <a:tbl>
              <a:tblPr firstRow="1" bandRow="1">
                <a:tableStyleId>{5C22544A-7EE6-4342-B048-85BDC9FD1C3A}</a:tableStyleId>
              </a:tblPr>
              <a:tblGrid>
                <a:gridCol w="2399323">
                  <a:extLst>
                    <a:ext uri="{9D8B030D-6E8A-4147-A177-3AD203B41FA5}">
                      <a16:colId xmlns:a16="http://schemas.microsoft.com/office/drawing/2014/main" val="4127993993"/>
                    </a:ext>
                  </a:extLst>
                </a:gridCol>
                <a:gridCol w="1664677">
                  <a:extLst>
                    <a:ext uri="{9D8B030D-6E8A-4147-A177-3AD203B41FA5}">
                      <a16:colId xmlns:a16="http://schemas.microsoft.com/office/drawing/2014/main" val="2656170759"/>
                    </a:ext>
                  </a:extLst>
                </a:gridCol>
              </a:tblGrid>
              <a:tr h="353463">
                <a:tc>
                  <a:txBody>
                    <a:bodyPr/>
                    <a:lstStyle/>
                    <a:p>
                      <a:pPr algn="r"/>
                      <a:r>
                        <a:rPr lang="fa-IR" dirty="0"/>
                        <a:t>دیوار خارجی بنا درب ورودی</a:t>
                      </a:r>
                      <a:endParaRPr lang="en-US" dirty="0"/>
                    </a:p>
                  </a:txBody>
                  <a:tcPr/>
                </a:tc>
                <a:tc>
                  <a:txBody>
                    <a:bodyPr/>
                    <a:lstStyle/>
                    <a:p>
                      <a:pPr algn="r"/>
                      <a:r>
                        <a:rPr lang="fa-IR" dirty="0">
                          <a:solidFill>
                            <a:schemeClr val="tx1"/>
                          </a:solidFill>
                        </a:rPr>
                        <a:t>محل اسیب</a:t>
                      </a:r>
                      <a:endParaRPr lang="en-US" dirty="0">
                        <a:solidFill>
                          <a:schemeClr val="tx1"/>
                        </a:solidFill>
                      </a:endParaRPr>
                    </a:p>
                  </a:txBody>
                  <a:tcPr/>
                </a:tc>
                <a:extLst>
                  <a:ext uri="{0D108BD9-81ED-4DB2-BD59-A6C34878D82A}">
                    <a16:rowId xmlns:a16="http://schemas.microsoft.com/office/drawing/2014/main" val="3887361480"/>
                  </a:ext>
                </a:extLst>
              </a:tr>
              <a:tr h="393453">
                <a:tc>
                  <a:txBody>
                    <a:bodyPr/>
                    <a:lstStyle/>
                    <a:p>
                      <a:pPr algn="r"/>
                      <a:r>
                        <a:rPr lang="fa-IR" dirty="0"/>
                        <a:t>ریزش مصالح بنا</a:t>
                      </a:r>
                      <a:endParaRPr lang="en-US" dirty="0"/>
                    </a:p>
                  </a:txBody>
                  <a:tcPr/>
                </a:tc>
                <a:tc>
                  <a:txBody>
                    <a:bodyPr/>
                    <a:lstStyle/>
                    <a:p>
                      <a:pPr algn="r"/>
                      <a:r>
                        <a:rPr lang="fa-IR" dirty="0"/>
                        <a:t>عارضه</a:t>
                      </a:r>
                      <a:endParaRPr lang="en-US" dirty="0"/>
                    </a:p>
                  </a:txBody>
                  <a:tcPr/>
                </a:tc>
                <a:extLst>
                  <a:ext uri="{0D108BD9-81ED-4DB2-BD59-A6C34878D82A}">
                    <a16:rowId xmlns:a16="http://schemas.microsoft.com/office/drawing/2014/main" val="4153301625"/>
                  </a:ext>
                </a:extLst>
              </a:tr>
              <a:tr h="393453">
                <a:tc>
                  <a:txBody>
                    <a:bodyPr/>
                    <a:lstStyle/>
                    <a:p>
                      <a:pPr algn="r"/>
                      <a:r>
                        <a:rPr lang="fa-IR" dirty="0"/>
                        <a:t>فرسودگی </a:t>
                      </a:r>
                      <a:endParaRPr lang="en-US" dirty="0"/>
                    </a:p>
                  </a:txBody>
                  <a:tcPr/>
                </a:tc>
                <a:tc>
                  <a:txBody>
                    <a:bodyPr/>
                    <a:lstStyle/>
                    <a:p>
                      <a:pPr algn="r"/>
                      <a:r>
                        <a:rPr lang="fa-IR" dirty="0"/>
                        <a:t>عامل مخرب</a:t>
                      </a:r>
                      <a:endParaRPr lang="en-US" dirty="0"/>
                    </a:p>
                  </a:txBody>
                  <a:tcPr/>
                </a:tc>
                <a:extLst>
                  <a:ext uri="{0D108BD9-81ED-4DB2-BD59-A6C34878D82A}">
                    <a16:rowId xmlns:a16="http://schemas.microsoft.com/office/drawing/2014/main" val="3403878293"/>
                  </a:ext>
                </a:extLst>
              </a:tr>
              <a:tr h="393453">
                <a:tc>
                  <a:txBody>
                    <a:bodyPr/>
                    <a:lstStyle/>
                    <a:p>
                      <a:pPr algn="r"/>
                      <a:r>
                        <a:rPr lang="fa-IR" dirty="0"/>
                        <a:t>ازبین رفتن دیواره </a:t>
                      </a:r>
                      <a:endParaRPr lang="en-US" dirty="0"/>
                    </a:p>
                  </a:txBody>
                  <a:tcPr/>
                </a:tc>
                <a:tc>
                  <a:txBody>
                    <a:bodyPr/>
                    <a:lstStyle/>
                    <a:p>
                      <a:pPr algn="r"/>
                      <a:r>
                        <a:rPr lang="fa-IR" dirty="0"/>
                        <a:t>اسیب </a:t>
                      </a:r>
                      <a:endParaRPr lang="en-US" dirty="0"/>
                    </a:p>
                  </a:txBody>
                  <a:tcPr/>
                </a:tc>
                <a:extLst>
                  <a:ext uri="{0D108BD9-81ED-4DB2-BD59-A6C34878D82A}">
                    <a16:rowId xmlns:a16="http://schemas.microsoft.com/office/drawing/2014/main" val="564061502"/>
                  </a:ext>
                </a:extLst>
              </a:tr>
              <a:tr h="393453">
                <a:tc>
                  <a:txBody>
                    <a:bodyPr/>
                    <a:lstStyle/>
                    <a:p>
                      <a:pPr algn="r"/>
                      <a:r>
                        <a:rPr lang="fa-IR" dirty="0"/>
                        <a:t>اجرای دوباره نماکاری </a:t>
                      </a:r>
                      <a:endParaRPr lang="en-US" dirty="0"/>
                    </a:p>
                  </a:txBody>
                  <a:tcPr/>
                </a:tc>
                <a:tc>
                  <a:txBody>
                    <a:bodyPr/>
                    <a:lstStyle/>
                    <a:p>
                      <a:pPr algn="r"/>
                      <a:r>
                        <a:rPr lang="fa-IR" dirty="0"/>
                        <a:t>درمان</a:t>
                      </a:r>
                      <a:endParaRPr lang="en-US" dirty="0"/>
                    </a:p>
                  </a:txBody>
                  <a:tcPr/>
                </a:tc>
                <a:extLst>
                  <a:ext uri="{0D108BD9-81ED-4DB2-BD59-A6C34878D82A}">
                    <a16:rowId xmlns:a16="http://schemas.microsoft.com/office/drawing/2014/main" val="3494711633"/>
                  </a:ext>
                </a:extLst>
              </a:tr>
            </a:tbl>
          </a:graphicData>
        </a:graphic>
      </p:graphicFrame>
    </p:spTree>
    <p:extLst>
      <p:ext uri="{BB962C8B-B14F-4D97-AF65-F5344CB8AC3E}">
        <p14:creationId xmlns:p14="http://schemas.microsoft.com/office/powerpoint/2010/main" val="2564166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B4FD7-2DE0-4045-2D1A-99C3DE80B87B}"/>
              </a:ext>
            </a:extLst>
          </p:cNvPr>
          <p:cNvPicPr>
            <a:picLocks noChangeAspect="1"/>
          </p:cNvPicPr>
          <p:nvPr/>
        </p:nvPicPr>
        <p:blipFill>
          <a:blip r:embed="rId2"/>
          <a:stretch>
            <a:fillRect/>
          </a:stretch>
        </p:blipFill>
        <p:spPr>
          <a:xfrm>
            <a:off x="13904" y="10765"/>
            <a:ext cx="12191999" cy="6858000"/>
          </a:xfrm>
          <a:prstGeom prst="rect">
            <a:avLst/>
          </a:prstGeom>
        </p:spPr>
      </p:pic>
      <p:graphicFrame>
        <p:nvGraphicFramePr>
          <p:cNvPr id="5" name="Table 4">
            <a:extLst>
              <a:ext uri="{FF2B5EF4-FFF2-40B4-BE49-F238E27FC236}">
                <a16:creationId xmlns:a16="http://schemas.microsoft.com/office/drawing/2014/main" id="{400FA991-9B95-2225-389D-B789E7CF0481}"/>
              </a:ext>
            </a:extLst>
          </p:cNvPr>
          <p:cNvGraphicFramePr>
            <a:graphicFrameLocks noGrp="1"/>
          </p:cNvGraphicFramePr>
          <p:nvPr>
            <p:extLst>
              <p:ext uri="{D42A27DB-BD31-4B8C-83A1-F6EECF244321}">
                <p14:modId xmlns:p14="http://schemas.microsoft.com/office/powerpoint/2010/main" val="321388879"/>
              </p:ext>
            </p:extLst>
          </p:nvPr>
        </p:nvGraphicFramePr>
        <p:xfrm>
          <a:off x="7588739" y="4058806"/>
          <a:ext cx="4064000" cy="2432826"/>
        </p:xfrm>
        <a:graphic>
          <a:graphicData uri="http://schemas.openxmlformats.org/drawingml/2006/table">
            <a:tbl>
              <a:tblPr firstRow="1" bandRow="1">
                <a:tableStyleId>{5C22544A-7EE6-4342-B048-85BDC9FD1C3A}</a:tableStyleId>
              </a:tblPr>
              <a:tblGrid>
                <a:gridCol w="2399323">
                  <a:extLst>
                    <a:ext uri="{9D8B030D-6E8A-4147-A177-3AD203B41FA5}">
                      <a16:colId xmlns:a16="http://schemas.microsoft.com/office/drawing/2014/main" val="4127993993"/>
                    </a:ext>
                  </a:extLst>
                </a:gridCol>
                <a:gridCol w="1664677">
                  <a:extLst>
                    <a:ext uri="{9D8B030D-6E8A-4147-A177-3AD203B41FA5}">
                      <a16:colId xmlns:a16="http://schemas.microsoft.com/office/drawing/2014/main" val="2656170759"/>
                    </a:ext>
                  </a:extLst>
                </a:gridCol>
              </a:tblGrid>
              <a:tr h="353463">
                <a:tc>
                  <a:txBody>
                    <a:bodyPr/>
                    <a:lstStyle/>
                    <a:p>
                      <a:pPr algn="r"/>
                      <a:r>
                        <a:rPr lang="fa-IR" dirty="0"/>
                        <a:t>سقف و اطراف ستون ایوان</a:t>
                      </a:r>
                      <a:endParaRPr lang="en-US" dirty="0"/>
                    </a:p>
                  </a:txBody>
                  <a:tcPr/>
                </a:tc>
                <a:tc>
                  <a:txBody>
                    <a:bodyPr/>
                    <a:lstStyle/>
                    <a:p>
                      <a:pPr algn="r"/>
                      <a:r>
                        <a:rPr lang="fa-IR" dirty="0">
                          <a:solidFill>
                            <a:schemeClr val="tx1"/>
                          </a:solidFill>
                        </a:rPr>
                        <a:t>محل اسیب</a:t>
                      </a:r>
                      <a:endParaRPr lang="en-US" dirty="0">
                        <a:solidFill>
                          <a:schemeClr val="tx1"/>
                        </a:solidFill>
                      </a:endParaRPr>
                    </a:p>
                  </a:txBody>
                  <a:tcPr/>
                </a:tc>
                <a:extLst>
                  <a:ext uri="{0D108BD9-81ED-4DB2-BD59-A6C34878D82A}">
                    <a16:rowId xmlns:a16="http://schemas.microsoft.com/office/drawing/2014/main" val="3887361480"/>
                  </a:ext>
                </a:extLst>
              </a:tr>
              <a:tr h="393453">
                <a:tc>
                  <a:txBody>
                    <a:bodyPr/>
                    <a:lstStyle/>
                    <a:p>
                      <a:pPr algn="r"/>
                      <a:r>
                        <a:rPr lang="fa-IR" dirty="0"/>
                        <a:t>ترک خوردگی</a:t>
                      </a:r>
                      <a:endParaRPr lang="en-US" dirty="0"/>
                    </a:p>
                  </a:txBody>
                  <a:tcPr/>
                </a:tc>
                <a:tc>
                  <a:txBody>
                    <a:bodyPr/>
                    <a:lstStyle/>
                    <a:p>
                      <a:pPr algn="r"/>
                      <a:r>
                        <a:rPr lang="fa-IR" dirty="0"/>
                        <a:t>عارضه</a:t>
                      </a:r>
                      <a:endParaRPr lang="en-US" dirty="0"/>
                    </a:p>
                  </a:txBody>
                  <a:tcPr/>
                </a:tc>
                <a:extLst>
                  <a:ext uri="{0D108BD9-81ED-4DB2-BD59-A6C34878D82A}">
                    <a16:rowId xmlns:a16="http://schemas.microsoft.com/office/drawing/2014/main" val="4153301625"/>
                  </a:ext>
                </a:extLst>
              </a:tr>
              <a:tr h="393453">
                <a:tc>
                  <a:txBody>
                    <a:bodyPr/>
                    <a:lstStyle/>
                    <a:p>
                      <a:pPr algn="r"/>
                      <a:r>
                        <a:rPr lang="fa-IR" dirty="0"/>
                        <a:t>نشست ساختمان ومشکلات سازه</a:t>
                      </a:r>
                      <a:endParaRPr lang="en-US" dirty="0"/>
                    </a:p>
                  </a:txBody>
                  <a:tcPr/>
                </a:tc>
                <a:tc>
                  <a:txBody>
                    <a:bodyPr/>
                    <a:lstStyle/>
                    <a:p>
                      <a:pPr algn="r"/>
                      <a:r>
                        <a:rPr lang="fa-IR" dirty="0"/>
                        <a:t>عامل مخرب</a:t>
                      </a:r>
                      <a:endParaRPr lang="en-US" dirty="0"/>
                    </a:p>
                  </a:txBody>
                  <a:tcPr/>
                </a:tc>
                <a:extLst>
                  <a:ext uri="{0D108BD9-81ED-4DB2-BD59-A6C34878D82A}">
                    <a16:rowId xmlns:a16="http://schemas.microsoft.com/office/drawing/2014/main" val="3403878293"/>
                  </a:ext>
                </a:extLst>
              </a:tr>
              <a:tr h="393453">
                <a:tc>
                  <a:txBody>
                    <a:bodyPr/>
                    <a:lstStyle/>
                    <a:p>
                      <a:pPr algn="r"/>
                      <a:r>
                        <a:rPr lang="fa-IR" dirty="0"/>
                        <a:t>ازبین رفتن سقف</a:t>
                      </a:r>
                      <a:endParaRPr lang="en-US" dirty="0"/>
                    </a:p>
                  </a:txBody>
                  <a:tcPr/>
                </a:tc>
                <a:tc>
                  <a:txBody>
                    <a:bodyPr/>
                    <a:lstStyle/>
                    <a:p>
                      <a:pPr algn="r"/>
                      <a:r>
                        <a:rPr lang="fa-IR" dirty="0"/>
                        <a:t>اسیب </a:t>
                      </a:r>
                      <a:endParaRPr lang="en-US" dirty="0"/>
                    </a:p>
                  </a:txBody>
                  <a:tcPr/>
                </a:tc>
                <a:extLst>
                  <a:ext uri="{0D108BD9-81ED-4DB2-BD59-A6C34878D82A}">
                    <a16:rowId xmlns:a16="http://schemas.microsoft.com/office/drawing/2014/main" val="564061502"/>
                  </a:ext>
                </a:extLst>
              </a:tr>
              <a:tr h="393453">
                <a:tc>
                  <a:txBody>
                    <a:bodyPr/>
                    <a:lstStyle/>
                    <a:p>
                      <a:pPr algn="r"/>
                      <a:r>
                        <a:rPr lang="fa-IR" dirty="0"/>
                        <a:t>عایق کاری واستفاده از جنس مناسب اجرای دوباره سقف</a:t>
                      </a:r>
                      <a:endParaRPr lang="en-US" dirty="0"/>
                    </a:p>
                  </a:txBody>
                  <a:tcPr/>
                </a:tc>
                <a:tc>
                  <a:txBody>
                    <a:bodyPr/>
                    <a:lstStyle/>
                    <a:p>
                      <a:pPr algn="r"/>
                      <a:r>
                        <a:rPr lang="fa-IR" dirty="0"/>
                        <a:t>درمان</a:t>
                      </a:r>
                      <a:endParaRPr lang="en-US" dirty="0"/>
                    </a:p>
                  </a:txBody>
                  <a:tcPr/>
                </a:tc>
                <a:extLst>
                  <a:ext uri="{0D108BD9-81ED-4DB2-BD59-A6C34878D82A}">
                    <a16:rowId xmlns:a16="http://schemas.microsoft.com/office/drawing/2014/main" val="3494711633"/>
                  </a:ext>
                </a:extLst>
              </a:tr>
            </a:tbl>
          </a:graphicData>
        </a:graphic>
      </p:graphicFrame>
      <p:pic>
        <p:nvPicPr>
          <p:cNvPr id="7" name="Picture 6">
            <a:extLst>
              <a:ext uri="{FF2B5EF4-FFF2-40B4-BE49-F238E27FC236}">
                <a16:creationId xmlns:a16="http://schemas.microsoft.com/office/drawing/2014/main" id="{F34B4E78-7CF2-FA65-5A5A-AE31B9601FE1}"/>
              </a:ext>
            </a:extLst>
          </p:cNvPr>
          <p:cNvPicPr>
            <a:picLocks noChangeAspect="1"/>
          </p:cNvPicPr>
          <p:nvPr/>
        </p:nvPicPr>
        <p:blipFill rotWithShape="1">
          <a:blip r:embed="rId3"/>
          <a:srcRect t="19693" r="75683" b="54256"/>
          <a:stretch/>
        </p:blipFill>
        <p:spPr>
          <a:xfrm>
            <a:off x="6719502" y="366368"/>
            <a:ext cx="5076269" cy="3062631"/>
          </a:xfrm>
          <a:prstGeom prst="rect">
            <a:avLst/>
          </a:prstGeom>
        </p:spPr>
      </p:pic>
      <p:pic>
        <p:nvPicPr>
          <p:cNvPr id="10" name="Picture 9">
            <a:extLst>
              <a:ext uri="{FF2B5EF4-FFF2-40B4-BE49-F238E27FC236}">
                <a16:creationId xmlns:a16="http://schemas.microsoft.com/office/drawing/2014/main" id="{24D5EA1B-4DC1-399C-5B03-53B1382DE82F}"/>
              </a:ext>
            </a:extLst>
          </p:cNvPr>
          <p:cNvPicPr>
            <a:picLocks noChangeAspect="1"/>
          </p:cNvPicPr>
          <p:nvPr/>
        </p:nvPicPr>
        <p:blipFill rotWithShape="1">
          <a:blip r:embed="rId4"/>
          <a:srcRect l="14144" t="13110" r="21610" b="15094"/>
          <a:stretch/>
        </p:blipFill>
        <p:spPr>
          <a:xfrm>
            <a:off x="2457160" y="252589"/>
            <a:ext cx="4647161" cy="3679880"/>
          </a:xfrm>
          <a:prstGeom prst="rect">
            <a:avLst/>
          </a:prstGeom>
        </p:spPr>
      </p:pic>
      <p:sp>
        <p:nvSpPr>
          <p:cNvPr id="11" name="Rectangle 10">
            <a:extLst>
              <a:ext uri="{FF2B5EF4-FFF2-40B4-BE49-F238E27FC236}">
                <a16:creationId xmlns:a16="http://schemas.microsoft.com/office/drawing/2014/main" id="{A5E0C3D2-F2E8-70A5-8380-9A8DE349FD3E}"/>
              </a:ext>
            </a:extLst>
          </p:cNvPr>
          <p:cNvSpPr/>
          <p:nvPr/>
        </p:nvSpPr>
        <p:spPr>
          <a:xfrm>
            <a:off x="6457071" y="1674055"/>
            <a:ext cx="126609" cy="1505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3F1EAB-766E-CABB-8B7B-36CEC1D7A503}"/>
              </a:ext>
            </a:extLst>
          </p:cNvPr>
          <p:cNvSpPr/>
          <p:nvPr/>
        </p:nvSpPr>
        <p:spPr>
          <a:xfrm>
            <a:off x="2729132" y="1674055"/>
            <a:ext cx="126609" cy="15052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406EDD-E473-310E-96A5-727143DA69A6}"/>
              </a:ext>
            </a:extLst>
          </p:cNvPr>
          <p:cNvSpPr/>
          <p:nvPr/>
        </p:nvSpPr>
        <p:spPr>
          <a:xfrm>
            <a:off x="2855741" y="2996418"/>
            <a:ext cx="360133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E4A711-8C31-8DDE-A7B1-2E6ED8636256}"/>
              </a:ext>
            </a:extLst>
          </p:cNvPr>
          <p:cNvSpPr/>
          <p:nvPr/>
        </p:nvSpPr>
        <p:spPr>
          <a:xfrm>
            <a:off x="6457071" y="2813538"/>
            <a:ext cx="135822" cy="1828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77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A3839-F81F-DE97-442F-99E59BAA1913}"/>
              </a:ext>
            </a:extLst>
          </p:cNvPr>
          <p:cNvPicPr>
            <a:picLocks noChangeAspect="1"/>
          </p:cNvPicPr>
          <p:nvPr/>
        </p:nvPicPr>
        <p:blipFill>
          <a:blip r:embed="rId2"/>
          <a:stretch>
            <a:fillRect/>
          </a:stretch>
        </p:blipFill>
        <p:spPr>
          <a:xfrm>
            <a:off x="0" y="0"/>
            <a:ext cx="12191999" cy="6858000"/>
          </a:xfrm>
          <a:prstGeom prst="rect">
            <a:avLst/>
          </a:prstGeom>
        </p:spPr>
      </p:pic>
      <p:graphicFrame>
        <p:nvGraphicFramePr>
          <p:cNvPr id="3" name="Table 2">
            <a:extLst>
              <a:ext uri="{FF2B5EF4-FFF2-40B4-BE49-F238E27FC236}">
                <a16:creationId xmlns:a16="http://schemas.microsoft.com/office/drawing/2014/main" id="{57D00067-1707-9D54-89C7-6166C7097653}"/>
              </a:ext>
            </a:extLst>
          </p:cNvPr>
          <p:cNvGraphicFramePr>
            <a:graphicFrameLocks noGrp="1"/>
          </p:cNvGraphicFramePr>
          <p:nvPr>
            <p:extLst>
              <p:ext uri="{D42A27DB-BD31-4B8C-83A1-F6EECF244321}">
                <p14:modId xmlns:p14="http://schemas.microsoft.com/office/powerpoint/2010/main" val="3752108010"/>
              </p:ext>
            </p:extLst>
          </p:nvPr>
        </p:nvGraphicFramePr>
        <p:xfrm>
          <a:off x="4170290" y="4435939"/>
          <a:ext cx="4064000" cy="1939572"/>
        </p:xfrm>
        <a:graphic>
          <a:graphicData uri="http://schemas.openxmlformats.org/drawingml/2006/table">
            <a:tbl>
              <a:tblPr firstRow="1" bandRow="1">
                <a:tableStyleId>{5C22544A-7EE6-4342-B048-85BDC9FD1C3A}</a:tableStyleId>
              </a:tblPr>
              <a:tblGrid>
                <a:gridCol w="2399323">
                  <a:extLst>
                    <a:ext uri="{9D8B030D-6E8A-4147-A177-3AD203B41FA5}">
                      <a16:colId xmlns:a16="http://schemas.microsoft.com/office/drawing/2014/main" val="4127993993"/>
                    </a:ext>
                  </a:extLst>
                </a:gridCol>
                <a:gridCol w="1664677">
                  <a:extLst>
                    <a:ext uri="{9D8B030D-6E8A-4147-A177-3AD203B41FA5}">
                      <a16:colId xmlns:a16="http://schemas.microsoft.com/office/drawing/2014/main" val="2656170759"/>
                    </a:ext>
                  </a:extLst>
                </a:gridCol>
              </a:tblGrid>
              <a:tr h="353463">
                <a:tc>
                  <a:txBody>
                    <a:bodyPr/>
                    <a:lstStyle/>
                    <a:p>
                      <a:pPr algn="r"/>
                      <a:r>
                        <a:rPr lang="fa-IR" dirty="0"/>
                        <a:t>دیواره های بله</a:t>
                      </a:r>
                      <a:endParaRPr lang="en-US" dirty="0"/>
                    </a:p>
                  </a:txBody>
                  <a:tcPr/>
                </a:tc>
                <a:tc>
                  <a:txBody>
                    <a:bodyPr/>
                    <a:lstStyle/>
                    <a:p>
                      <a:pPr algn="r"/>
                      <a:r>
                        <a:rPr lang="fa-IR" dirty="0">
                          <a:solidFill>
                            <a:schemeClr val="tx1"/>
                          </a:solidFill>
                        </a:rPr>
                        <a:t>محل اسیب</a:t>
                      </a:r>
                      <a:endParaRPr lang="en-US" dirty="0">
                        <a:solidFill>
                          <a:schemeClr val="tx1"/>
                        </a:solidFill>
                      </a:endParaRPr>
                    </a:p>
                  </a:txBody>
                  <a:tcPr/>
                </a:tc>
                <a:extLst>
                  <a:ext uri="{0D108BD9-81ED-4DB2-BD59-A6C34878D82A}">
                    <a16:rowId xmlns:a16="http://schemas.microsoft.com/office/drawing/2014/main" val="3887361480"/>
                  </a:ext>
                </a:extLst>
              </a:tr>
              <a:tr h="393453">
                <a:tc>
                  <a:txBody>
                    <a:bodyPr/>
                    <a:lstStyle/>
                    <a:p>
                      <a:pPr algn="r"/>
                      <a:r>
                        <a:rPr lang="fa-IR" dirty="0"/>
                        <a:t>شکستگی و ریزش مصالح</a:t>
                      </a:r>
                    </a:p>
                  </a:txBody>
                  <a:tcPr/>
                </a:tc>
                <a:tc>
                  <a:txBody>
                    <a:bodyPr/>
                    <a:lstStyle/>
                    <a:p>
                      <a:pPr algn="r"/>
                      <a:r>
                        <a:rPr lang="fa-IR" dirty="0"/>
                        <a:t>عارضه</a:t>
                      </a:r>
                      <a:endParaRPr lang="en-US" dirty="0"/>
                    </a:p>
                  </a:txBody>
                  <a:tcPr/>
                </a:tc>
                <a:extLst>
                  <a:ext uri="{0D108BD9-81ED-4DB2-BD59-A6C34878D82A}">
                    <a16:rowId xmlns:a16="http://schemas.microsoft.com/office/drawing/2014/main" val="4153301625"/>
                  </a:ext>
                </a:extLst>
              </a:tr>
              <a:tr h="393453">
                <a:tc>
                  <a:txBody>
                    <a:bodyPr/>
                    <a:lstStyle/>
                    <a:p>
                      <a:pPr algn="r"/>
                      <a:r>
                        <a:rPr lang="fa-IR" dirty="0"/>
                        <a:t>فرسایش جنس مصالح</a:t>
                      </a:r>
                      <a:endParaRPr lang="en-US" dirty="0"/>
                    </a:p>
                  </a:txBody>
                  <a:tcPr/>
                </a:tc>
                <a:tc>
                  <a:txBody>
                    <a:bodyPr/>
                    <a:lstStyle/>
                    <a:p>
                      <a:pPr algn="r"/>
                      <a:r>
                        <a:rPr lang="fa-IR" dirty="0"/>
                        <a:t>عامل مخرب</a:t>
                      </a:r>
                      <a:endParaRPr lang="en-US" dirty="0"/>
                    </a:p>
                  </a:txBody>
                  <a:tcPr/>
                </a:tc>
                <a:extLst>
                  <a:ext uri="{0D108BD9-81ED-4DB2-BD59-A6C34878D82A}">
                    <a16:rowId xmlns:a16="http://schemas.microsoft.com/office/drawing/2014/main" val="3403878293"/>
                  </a:ext>
                </a:extLst>
              </a:tr>
              <a:tr h="393453">
                <a:tc>
                  <a:txBody>
                    <a:bodyPr/>
                    <a:lstStyle/>
                    <a:p>
                      <a:pPr algn="r"/>
                      <a:r>
                        <a:rPr lang="fa-IR" dirty="0"/>
                        <a:t>ریزش قسمتی از نمای دیوار</a:t>
                      </a:r>
                      <a:endParaRPr lang="en-US" dirty="0"/>
                    </a:p>
                  </a:txBody>
                  <a:tcPr/>
                </a:tc>
                <a:tc>
                  <a:txBody>
                    <a:bodyPr/>
                    <a:lstStyle/>
                    <a:p>
                      <a:pPr algn="r"/>
                      <a:r>
                        <a:rPr lang="fa-IR" dirty="0"/>
                        <a:t>اسیب </a:t>
                      </a:r>
                      <a:endParaRPr lang="en-US" dirty="0"/>
                    </a:p>
                  </a:txBody>
                  <a:tcPr/>
                </a:tc>
                <a:extLst>
                  <a:ext uri="{0D108BD9-81ED-4DB2-BD59-A6C34878D82A}">
                    <a16:rowId xmlns:a16="http://schemas.microsoft.com/office/drawing/2014/main" val="564061502"/>
                  </a:ext>
                </a:extLst>
              </a:tr>
              <a:tr h="393453">
                <a:tc>
                  <a:txBody>
                    <a:bodyPr/>
                    <a:lstStyle/>
                    <a:p>
                      <a:pPr algn="r"/>
                      <a:r>
                        <a:rPr lang="fa-IR" dirty="0"/>
                        <a:t>اجرای دوباره نماکاری</a:t>
                      </a:r>
                      <a:endParaRPr lang="en-US" dirty="0"/>
                    </a:p>
                  </a:txBody>
                  <a:tcPr/>
                </a:tc>
                <a:tc>
                  <a:txBody>
                    <a:bodyPr/>
                    <a:lstStyle/>
                    <a:p>
                      <a:pPr algn="r"/>
                      <a:r>
                        <a:rPr lang="fa-IR" dirty="0"/>
                        <a:t>درمان</a:t>
                      </a:r>
                      <a:endParaRPr lang="en-US" dirty="0"/>
                    </a:p>
                  </a:txBody>
                  <a:tcPr/>
                </a:tc>
                <a:extLst>
                  <a:ext uri="{0D108BD9-81ED-4DB2-BD59-A6C34878D82A}">
                    <a16:rowId xmlns:a16="http://schemas.microsoft.com/office/drawing/2014/main" val="3494711633"/>
                  </a:ext>
                </a:extLst>
              </a:tr>
            </a:tbl>
          </a:graphicData>
        </a:graphic>
      </p:graphicFrame>
      <p:pic>
        <p:nvPicPr>
          <p:cNvPr id="5" name="Picture 4">
            <a:extLst>
              <a:ext uri="{FF2B5EF4-FFF2-40B4-BE49-F238E27FC236}">
                <a16:creationId xmlns:a16="http://schemas.microsoft.com/office/drawing/2014/main" id="{5420C3A9-F00A-2AB3-3A6D-3661D27EE873}"/>
              </a:ext>
            </a:extLst>
          </p:cNvPr>
          <p:cNvPicPr>
            <a:picLocks noChangeAspect="1"/>
          </p:cNvPicPr>
          <p:nvPr/>
        </p:nvPicPr>
        <p:blipFill>
          <a:blip r:embed="rId3"/>
          <a:stretch>
            <a:fillRect/>
          </a:stretch>
        </p:blipFill>
        <p:spPr>
          <a:xfrm>
            <a:off x="8693834" y="1"/>
            <a:ext cx="3375024" cy="4110030"/>
          </a:xfrm>
          <a:prstGeom prst="rect">
            <a:avLst/>
          </a:prstGeom>
        </p:spPr>
      </p:pic>
      <p:pic>
        <p:nvPicPr>
          <p:cNvPr id="6" name="Picture 5">
            <a:extLst>
              <a:ext uri="{FF2B5EF4-FFF2-40B4-BE49-F238E27FC236}">
                <a16:creationId xmlns:a16="http://schemas.microsoft.com/office/drawing/2014/main" id="{D1BA1F95-AB62-101D-E77E-64EC24FBFE40}"/>
              </a:ext>
            </a:extLst>
          </p:cNvPr>
          <p:cNvPicPr>
            <a:picLocks noChangeAspect="1"/>
          </p:cNvPicPr>
          <p:nvPr/>
        </p:nvPicPr>
        <p:blipFill rotWithShape="1">
          <a:blip r:embed="rId4"/>
          <a:srcRect l="14144" t="13110" r="21610" b="15094"/>
          <a:stretch/>
        </p:blipFill>
        <p:spPr>
          <a:xfrm>
            <a:off x="3076139" y="378030"/>
            <a:ext cx="4647161" cy="3679880"/>
          </a:xfrm>
          <a:prstGeom prst="rect">
            <a:avLst/>
          </a:prstGeom>
        </p:spPr>
      </p:pic>
      <p:sp>
        <p:nvSpPr>
          <p:cNvPr id="7" name="Oval 6">
            <a:extLst>
              <a:ext uri="{FF2B5EF4-FFF2-40B4-BE49-F238E27FC236}">
                <a16:creationId xmlns:a16="http://schemas.microsoft.com/office/drawing/2014/main" id="{85EDB6D9-3690-EED6-F2C1-0CEC533E81B8}"/>
              </a:ext>
            </a:extLst>
          </p:cNvPr>
          <p:cNvSpPr/>
          <p:nvPr/>
        </p:nvSpPr>
        <p:spPr>
          <a:xfrm>
            <a:off x="5866228" y="482489"/>
            <a:ext cx="229772" cy="220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74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6FCAE-47D3-3F8B-575C-95428B60E0A2}"/>
              </a:ext>
            </a:extLst>
          </p:cNvPr>
          <p:cNvPicPr>
            <a:picLocks noChangeAspect="1"/>
          </p:cNvPicPr>
          <p:nvPr/>
        </p:nvPicPr>
        <p:blipFill>
          <a:blip r:embed="rId2"/>
          <a:stretch>
            <a:fillRect/>
          </a:stretch>
        </p:blipFill>
        <p:spPr>
          <a:xfrm>
            <a:off x="0" y="0"/>
            <a:ext cx="12191999" cy="6858000"/>
          </a:xfrm>
          <a:prstGeom prst="rect">
            <a:avLst/>
          </a:prstGeom>
        </p:spPr>
      </p:pic>
      <p:graphicFrame>
        <p:nvGraphicFramePr>
          <p:cNvPr id="3" name="Table 2">
            <a:extLst>
              <a:ext uri="{FF2B5EF4-FFF2-40B4-BE49-F238E27FC236}">
                <a16:creationId xmlns:a16="http://schemas.microsoft.com/office/drawing/2014/main" id="{33B8BD7F-6325-4171-A54B-8E73C35E0273}"/>
              </a:ext>
            </a:extLst>
          </p:cNvPr>
          <p:cNvGraphicFramePr>
            <a:graphicFrameLocks noGrp="1"/>
          </p:cNvGraphicFramePr>
          <p:nvPr>
            <p:extLst>
              <p:ext uri="{D42A27DB-BD31-4B8C-83A1-F6EECF244321}">
                <p14:modId xmlns:p14="http://schemas.microsoft.com/office/powerpoint/2010/main" val="2182575314"/>
              </p:ext>
            </p:extLst>
          </p:nvPr>
        </p:nvGraphicFramePr>
        <p:xfrm>
          <a:off x="4170290" y="4435939"/>
          <a:ext cx="4064000" cy="1939572"/>
        </p:xfrm>
        <a:graphic>
          <a:graphicData uri="http://schemas.openxmlformats.org/drawingml/2006/table">
            <a:tbl>
              <a:tblPr firstRow="1" bandRow="1">
                <a:tableStyleId>{5C22544A-7EE6-4342-B048-85BDC9FD1C3A}</a:tableStyleId>
              </a:tblPr>
              <a:tblGrid>
                <a:gridCol w="2399323">
                  <a:extLst>
                    <a:ext uri="{9D8B030D-6E8A-4147-A177-3AD203B41FA5}">
                      <a16:colId xmlns:a16="http://schemas.microsoft.com/office/drawing/2014/main" val="4127993993"/>
                    </a:ext>
                  </a:extLst>
                </a:gridCol>
                <a:gridCol w="1664677">
                  <a:extLst>
                    <a:ext uri="{9D8B030D-6E8A-4147-A177-3AD203B41FA5}">
                      <a16:colId xmlns:a16="http://schemas.microsoft.com/office/drawing/2014/main" val="2656170759"/>
                    </a:ext>
                  </a:extLst>
                </a:gridCol>
              </a:tblGrid>
              <a:tr h="353463">
                <a:tc>
                  <a:txBody>
                    <a:bodyPr/>
                    <a:lstStyle/>
                    <a:p>
                      <a:pPr algn="r"/>
                      <a:r>
                        <a:rPr lang="fa-IR" dirty="0"/>
                        <a:t>دیواره های تکیه گاه نرده</a:t>
                      </a:r>
                      <a:endParaRPr lang="en-US" dirty="0"/>
                    </a:p>
                  </a:txBody>
                  <a:tcPr/>
                </a:tc>
                <a:tc>
                  <a:txBody>
                    <a:bodyPr/>
                    <a:lstStyle/>
                    <a:p>
                      <a:pPr algn="r"/>
                      <a:r>
                        <a:rPr lang="fa-IR" dirty="0">
                          <a:solidFill>
                            <a:schemeClr val="tx1"/>
                          </a:solidFill>
                        </a:rPr>
                        <a:t>محل اسیب</a:t>
                      </a:r>
                      <a:endParaRPr lang="en-US" dirty="0">
                        <a:solidFill>
                          <a:schemeClr val="tx1"/>
                        </a:solidFill>
                      </a:endParaRPr>
                    </a:p>
                  </a:txBody>
                  <a:tcPr/>
                </a:tc>
                <a:extLst>
                  <a:ext uri="{0D108BD9-81ED-4DB2-BD59-A6C34878D82A}">
                    <a16:rowId xmlns:a16="http://schemas.microsoft.com/office/drawing/2014/main" val="3887361480"/>
                  </a:ext>
                </a:extLst>
              </a:tr>
              <a:tr h="393453">
                <a:tc>
                  <a:txBody>
                    <a:bodyPr/>
                    <a:lstStyle/>
                    <a:p>
                      <a:pPr algn="r"/>
                      <a:r>
                        <a:rPr lang="fa-IR" dirty="0"/>
                        <a:t>ترک و ازبین رفتن رنگ</a:t>
                      </a:r>
                      <a:endParaRPr lang="en-US" dirty="0"/>
                    </a:p>
                  </a:txBody>
                  <a:tcPr/>
                </a:tc>
                <a:tc>
                  <a:txBody>
                    <a:bodyPr/>
                    <a:lstStyle/>
                    <a:p>
                      <a:pPr algn="r"/>
                      <a:r>
                        <a:rPr lang="fa-IR" dirty="0"/>
                        <a:t>عارضه</a:t>
                      </a:r>
                      <a:endParaRPr lang="en-US" dirty="0"/>
                    </a:p>
                  </a:txBody>
                  <a:tcPr/>
                </a:tc>
                <a:extLst>
                  <a:ext uri="{0D108BD9-81ED-4DB2-BD59-A6C34878D82A}">
                    <a16:rowId xmlns:a16="http://schemas.microsoft.com/office/drawing/2014/main" val="4153301625"/>
                  </a:ext>
                </a:extLst>
              </a:tr>
              <a:tr h="393453">
                <a:tc>
                  <a:txBody>
                    <a:bodyPr/>
                    <a:lstStyle/>
                    <a:p>
                      <a:pPr algn="r"/>
                      <a:r>
                        <a:rPr lang="fa-IR" dirty="0"/>
                        <a:t>رطوبت گچکاری نامناسب</a:t>
                      </a:r>
                      <a:endParaRPr lang="en-US" dirty="0"/>
                    </a:p>
                  </a:txBody>
                  <a:tcPr/>
                </a:tc>
                <a:tc>
                  <a:txBody>
                    <a:bodyPr/>
                    <a:lstStyle/>
                    <a:p>
                      <a:pPr algn="r"/>
                      <a:r>
                        <a:rPr lang="fa-IR" dirty="0"/>
                        <a:t>عامل مخرب</a:t>
                      </a:r>
                      <a:endParaRPr lang="en-US" dirty="0"/>
                    </a:p>
                  </a:txBody>
                  <a:tcPr/>
                </a:tc>
                <a:extLst>
                  <a:ext uri="{0D108BD9-81ED-4DB2-BD59-A6C34878D82A}">
                    <a16:rowId xmlns:a16="http://schemas.microsoft.com/office/drawing/2014/main" val="3403878293"/>
                  </a:ext>
                </a:extLst>
              </a:tr>
              <a:tr h="393453">
                <a:tc>
                  <a:txBody>
                    <a:bodyPr/>
                    <a:lstStyle/>
                    <a:p>
                      <a:pPr algn="r"/>
                      <a:r>
                        <a:rPr lang="fa-IR" dirty="0"/>
                        <a:t>ازبین رفتن دیواره</a:t>
                      </a:r>
                      <a:endParaRPr lang="en-US" dirty="0"/>
                    </a:p>
                  </a:txBody>
                  <a:tcPr/>
                </a:tc>
                <a:tc>
                  <a:txBody>
                    <a:bodyPr/>
                    <a:lstStyle/>
                    <a:p>
                      <a:pPr algn="r"/>
                      <a:r>
                        <a:rPr lang="fa-IR" dirty="0"/>
                        <a:t>اسیب </a:t>
                      </a:r>
                      <a:endParaRPr lang="en-US" dirty="0"/>
                    </a:p>
                  </a:txBody>
                  <a:tcPr/>
                </a:tc>
                <a:extLst>
                  <a:ext uri="{0D108BD9-81ED-4DB2-BD59-A6C34878D82A}">
                    <a16:rowId xmlns:a16="http://schemas.microsoft.com/office/drawing/2014/main" val="564061502"/>
                  </a:ext>
                </a:extLst>
              </a:tr>
              <a:tr h="393453">
                <a:tc>
                  <a:txBody>
                    <a:bodyPr/>
                    <a:lstStyle/>
                    <a:p>
                      <a:pPr algn="r"/>
                      <a:r>
                        <a:rPr lang="fa-IR" dirty="0"/>
                        <a:t>رنگ امیزی مجدد تونه کاری</a:t>
                      </a:r>
                      <a:endParaRPr lang="en-US" dirty="0"/>
                    </a:p>
                  </a:txBody>
                  <a:tcPr/>
                </a:tc>
                <a:tc>
                  <a:txBody>
                    <a:bodyPr/>
                    <a:lstStyle/>
                    <a:p>
                      <a:pPr algn="r"/>
                      <a:r>
                        <a:rPr lang="fa-IR" dirty="0"/>
                        <a:t>درمان</a:t>
                      </a:r>
                      <a:endParaRPr lang="en-US" dirty="0"/>
                    </a:p>
                  </a:txBody>
                  <a:tcPr/>
                </a:tc>
                <a:extLst>
                  <a:ext uri="{0D108BD9-81ED-4DB2-BD59-A6C34878D82A}">
                    <a16:rowId xmlns:a16="http://schemas.microsoft.com/office/drawing/2014/main" val="3494711633"/>
                  </a:ext>
                </a:extLst>
              </a:tr>
            </a:tbl>
          </a:graphicData>
        </a:graphic>
      </p:graphicFrame>
      <p:pic>
        <p:nvPicPr>
          <p:cNvPr id="5" name="Picture 4">
            <a:extLst>
              <a:ext uri="{FF2B5EF4-FFF2-40B4-BE49-F238E27FC236}">
                <a16:creationId xmlns:a16="http://schemas.microsoft.com/office/drawing/2014/main" id="{E2FBEDAA-500C-B9F9-5DFF-076622669C79}"/>
              </a:ext>
            </a:extLst>
          </p:cNvPr>
          <p:cNvPicPr>
            <a:picLocks noChangeAspect="1"/>
          </p:cNvPicPr>
          <p:nvPr/>
        </p:nvPicPr>
        <p:blipFill>
          <a:blip r:embed="rId3"/>
          <a:stretch>
            <a:fillRect/>
          </a:stretch>
        </p:blipFill>
        <p:spPr>
          <a:xfrm>
            <a:off x="8531173" y="0"/>
            <a:ext cx="3284461" cy="4107766"/>
          </a:xfrm>
          <a:prstGeom prst="rect">
            <a:avLst/>
          </a:prstGeom>
        </p:spPr>
      </p:pic>
      <p:pic>
        <p:nvPicPr>
          <p:cNvPr id="6" name="Picture 5" descr="A blueprint of a building&#10;&#10;Description automatically generated">
            <a:extLst>
              <a:ext uri="{FF2B5EF4-FFF2-40B4-BE49-F238E27FC236}">
                <a16:creationId xmlns:a16="http://schemas.microsoft.com/office/drawing/2014/main" id="{1E31A833-690A-65B0-D9BF-FDC8CE26CC7E}"/>
              </a:ext>
            </a:extLst>
          </p:cNvPr>
          <p:cNvPicPr>
            <a:picLocks noChangeAspect="1"/>
          </p:cNvPicPr>
          <p:nvPr/>
        </p:nvPicPr>
        <p:blipFill rotWithShape="1">
          <a:blip r:embed="rId4"/>
          <a:srcRect l="13900" t="8593" r="25368" b="18152"/>
          <a:stretch/>
        </p:blipFill>
        <p:spPr>
          <a:xfrm>
            <a:off x="2574389" y="-5730"/>
            <a:ext cx="4825217" cy="4113496"/>
          </a:xfrm>
          <a:prstGeom prst="rect">
            <a:avLst/>
          </a:prstGeom>
        </p:spPr>
      </p:pic>
      <p:sp>
        <p:nvSpPr>
          <p:cNvPr id="7" name="Oval 6">
            <a:extLst>
              <a:ext uri="{FF2B5EF4-FFF2-40B4-BE49-F238E27FC236}">
                <a16:creationId xmlns:a16="http://schemas.microsoft.com/office/drawing/2014/main" id="{E8A6EB00-6846-7F5A-B605-67A049B60D4A}"/>
              </a:ext>
            </a:extLst>
          </p:cNvPr>
          <p:cNvSpPr/>
          <p:nvPr/>
        </p:nvSpPr>
        <p:spPr>
          <a:xfrm>
            <a:off x="6921305" y="1012874"/>
            <a:ext cx="225083" cy="2672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246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010AF-0380-51B7-3498-C3A8DD7D1441}"/>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artisticPaintBrush/>
                    </a14:imgEffect>
                  </a14:imgLayer>
                </a14:imgProps>
              </a:ext>
            </a:extLst>
          </a:blip>
          <a:stretch>
            <a:fillRect/>
          </a:stretch>
        </p:blipFill>
        <p:spPr>
          <a:xfrm>
            <a:off x="2630658" y="-1"/>
            <a:ext cx="9561342" cy="6724357"/>
          </a:xfrm>
          <a:prstGeom prst="rect">
            <a:avLst/>
          </a:prstGeom>
        </p:spPr>
      </p:pic>
      <p:sp>
        <p:nvSpPr>
          <p:cNvPr id="4" name="TextBox 3">
            <a:extLst>
              <a:ext uri="{FF2B5EF4-FFF2-40B4-BE49-F238E27FC236}">
                <a16:creationId xmlns:a16="http://schemas.microsoft.com/office/drawing/2014/main" id="{F2C8DF98-6930-6E89-2266-123E8CA69668}"/>
              </a:ext>
            </a:extLst>
          </p:cNvPr>
          <p:cNvSpPr txBox="1"/>
          <p:nvPr/>
        </p:nvSpPr>
        <p:spPr>
          <a:xfrm>
            <a:off x="0" y="492369"/>
            <a:ext cx="2630658" cy="3970318"/>
          </a:xfrm>
          <a:prstGeom prst="rect">
            <a:avLst/>
          </a:prstGeom>
          <a:noFill/>
        </p:spPr>
        <p:txBody>
          <a:bodyPr wrap="square" rtlCol="0">
            <a:spAutoFit/>
          </a:bodyPr>
          <a:lstStyle/>
          <a:p>
            <a:pPr algn="r"/>
            <a:r>
              <a:rPr lang="fa-IR" sz="2800" dirty="0">
                <a:cs typeface="2  Hamid" panose="00000400000000000000" pitchFamily="2" charset="-78"/>
              </a:rPr>
              <a:t>عمارت خانه برگ به صورت کلی هم اکنون مرمت شده است وامروزه مکانیست برای برگزاری نمایشگاه های هنری و بازدید ان برای عموم مردم مهیا میباشد ....</a:t>
            </a:r>
          </a:p>
          <a:p>
            <a:pPr algn="r"/>
            <a:endParaRPr lang="en-US" sz="2800" dirty="0">
              <a:cs typeface="2  Hamid" panose="00000400000000000000" pitchFamily="2" charset="-78"/>
            </a:endParaRPr>
          </a:p>
        </p:txBody>
      </p:sp>
    </p:spTree>
    <p:extLst>
      <p:ext uri="{BB962C8B-B14F-4D97-AF65-F5344CB8AC3E}">
        <p14:creationId xmlns:p14="http://schemas.microsoft.com/office/powerpoint/2010/main" val="427682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900D-7B51-35D7-27A1-86494ED831E5}"/>
              </a:ext>
            </a:extLst>
          </p:cNvPr>
          <p:cNvSpPr>
            <a:spLocks noGrp="1"/>
          </p:cNvSpPr>
          <p:nvPr>
            <p:ph type="title"/>
          </p:nvPr>
        </p:nvSpPr>
        <p:spPr>
          <a:xfrm>
            <a:off x="694390" y="753229"/>
            <a:ext cx="9613861" cy="1080938"/>
          </a:xfrm>
        </p:spPr>
        <p:txBody>
          <a:bodyPr/>
          <a:lstStyle/>
          <a:p>
            <a:pPr algn="r"/>
            <a:r>
              <a:rPr lang="fa-IR" dirty="0"/>
              <a:t>تاریخچه عمارت</a:t>
            </a:r>
            <a:endParaRPr lang="en-US" dirty="0"/>
          </a:p>
        </p:txBody>
      </p:sp>
      <p:sp>
        <p:nvSpPr>
          <p:cNvPr id="3" name="TextBox 2">
            <a:extLst>
              <a:ext uri="{FF2B5EF4-FFF2-40B4-BE49-F238E27FC236}">
                <a16:creationId xmlns:a16="http://schemas.microsoft.com/office/drawing/2014/main" id="{63929584-88B3-5B4C-FF14-F33ABC7D68D9}"/>
              </a:ext>
            </a:extLst>
          </p:cNvPr>
          <p:cNvSpPr txBox="1"/>
          <p:nvPr/>
        </p:nvSpPr>
        <p:spPr>
          <a:xfrm>
            <a:off x="189914" y="1498011"/>
            <a:ext cx="11812172" cy="4524315"/>
          </a:xfrm>
          <a:prstGeom prst="rect">
            <a:avLst/>
          </a:prstGeom>
          <a:noFill/>
        </p:spPr>
        <p:txBody>
          <a:bodyPr wrap="square" rtlCol="0">
            <a:spAutoFit/>
          </a:bodyPr>
          <a:lstStyle/>
          <a:p>
            <a:pPr algn="just"/>
            <a:br>
              <a:rPr lang="fa-IR" sz="2400" b="0" i="0" dirty="0">
                <a:solidFill>
                  <a:schemeClr val="tx1">
                    <a:lumMod val="95000"/>
                  </a:schemeClr>
                </a:solidFill>
                <a:effectLst/>
                <a:latin typeface="Vazir"/>
                <a:cs typeface="B Nazanin" panose="00000400000000000000" pitchFamily="2" charset="-78"/>
              </a:rPr>
            </a:br>
            <a:endParaRPr lang="fa-IR" sz="2400" b="0" i="0" dirty="0">
              <a:solidFill>
                <a:schemeClr val="tx1">
                  <a:lumMod val="95000"/>
                </a:schemeClr>
              </a:solidFill>
              <a:effectLst/>
              <a:latin typeface="Vazir"/>
              <a:cs typeface="B Nazanin" panose="00000400000000000000" pitchFamily="2" charset="-78"/>
            </a:endParaRPr>
          </a:p>
          <a:p>
            <a:pPr algn="r"/>
            <a:r>
              <a:rPr lang="fa-IR" sz="2400" b="0" i="0" dirty="0">
                <a:solidFill>
                  <a:schemeClr val="tx1">
                    <a:lumMod val="95000"/>
                  </a:schemeClr>
                </a:solidFill>
                <a:effectLst/>
                <a:latin typeface="Vazir"/>
                <a:cs typeface="B Nazanin" panose="00000400000000000000" pitchFamily="2" charset="-78"/>
              </a:rPr>
              <a:t>این عمارت در اواخر دوره قاجار احداث شد باغی بسیار زیبا بنایی بسیار مدهوش کننده در دوران جنگ جهانی و اجلاس سران سه کشور آمریکا و شوروی و انگلیس این عمارت محل اسکان چرچیل، روزولت و استالین بود تا حدود ده سال پیش این عمارت ویرانه ای بود که با مرمت شهرداری و همت دولت این عمارت بازسازی شد که اکنون جزو اثار ملی ایران بحساب می آید درختان بسیار زیبا در جنوب این عمارت سالها خودنمایی میکرد که متاسفانه به دلیل بالا آمدن آب قنات این منطقه تمام درختان آن نابود شد هم اکنون بعضی از اتاق های این عمارت بسته و اجازه ورود داده نمیشود .</a:t>
            </a:r>
          </a:p>
          <a:p>
            <a:pPr algn="r"/>
            <a:endParaRPr lang="fa-IR" sz="2400" dirty="0">
              <a:solidFill>
                <a:schemeClr val="tx1">
                  <a:lumMod val="95000"/>
                </a:schemeClr>
              </a:solidFill>
              <a:latin typeface="Vazir"/>
              <a:cs typeface="B Nazanin" panose="00000400000000000000" pitchFamily="2" charset="-78"/>
            </a:endParaRPr>
          </a:p>
          <a:p>
            <a:pPr algn="r"/>
            <a:r>
              <a:rPr lang="fa-IR" sz="2400" dirty="0">
                <a:solidFill>
                  <a:schemeClr val="tx1">
                    <a:lumMod val="95000"/>
                  </a:schemeClr>
                </a:solidFill>
                <a:latin typeface="Vazir"/>
                <a:cs typeface="B Nazanin" panose="00000400000000000000" pitchFamily="2" charset="-78"/>
              </a:rPr>
              <a:t>عین الدوله </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وزیر سه دوره</a:t>
            </a:r>
            <a:r>
              <a:rPr lang="fa-IR"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 ی </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حساس تاریخی در دوران قاجار بوده‌است و تقر</a:t>
            </a:r>
            <a:r>
              <a:rPr lang="fa-IR"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ی</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باً هم‌زمان با تغییر حکومت از قاجار به </a:t>
            </a:r>
            <a:r>
              <a:rPr lang="ar-SA" sz="2400" dirty="0">
                <a:solidFill>
                  <a:schemeClr val="tx1">
                    <a:lumMod val="95000"/>
                  </a:schemeClr>
                </a:solidFill>
                <a:latin typeface="Calibri" panose="020F0502020204030204" pitchFamily="34" charset="0"/>
                <a:ea typeface="Calibri" panose="020F0502020204030204" pitchFamily="34" charset="0"/>
                <a:cs typeface="B Nazanin" panose="00000400000000000000" pitchFamily="2" charset="-78"/>
              </a:rPr>
              <a:t>پهلوی</a:t>
            </a:r>
            <a:endParaRPr lang="fa-IR" sz="2400" b="0" i="0" dirty="0">
              <a:solidFill>
                <a:schemeClr val="tx1">
                  <a:lumMod val="95000"/>
                </a:schemeClr>
              </a:solidFill>
              <a:effectLst/>
              <a:latin typeface="Vazir"/>
              <a:cs typeface="B Nazanin" panose="00000400000000000000" pitchFamily="2" charset="-78"/>
            </a:endParaRPr>
          </a:p>
          <a:p>
            <a:pPr algn="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محل سکونت دائم خانواده هروی «بصیرالدوله» تبدیل شد. </a:t>
            </a:r>
            <a:r>
              <a:rPr lang="ar-SA" sz="2400" dirty="0">
                <a:solidFill>
                  <a:schemeClr val="tx1">
                    <a:lumMod val="95000"/>
                  </a:schemeClr>
                </a:solidFill>
                <a:effectLst/>
                <a:ea typeface="Calibri" panose="020F0502020204030204" pitchFamily="34" charset="0"/>
                <a:cs typeface="B Nazanin" panose="00000400000000000000" pitchFamily="2" charset="-78"/>
              </a:rPr>
              <a:t>شامل یک عمارت تشریفاتی، </a:t>
            </a:r>
            <a:r>
              <a:rPr lang="ar-SA" sz="2400" u="none" strike="noStrike" dirty="0">
                <a:solidFill>
                  <a:schemeClr val="tx1">
                    <a:lumMod val="95000"/>
                  </a:schemeClr>
                </a:solidFill>
                <a:effectLst/>
                <a:latin typeface="Calibri" panose="020F0502020204030204" pitchFamily="34" charset="0"/>
                <a:ea typeface="Calibri" panose="020F0502020204030204" pitchFamily="34" charset="0"/>
                <a:cs typeface="B Nazanin" panose="00000400000000000000" pitchFamily="2" charset="-78"/>
                <a:hlinkClick r:id="rId2" tooltip="استخر">
                  <a:extLst>
                    <a:ext uri="{A12FA001-AC4F-418D-AE19-62706E023703}">
                      <ahyp:hlinkClr xmlns:ahyp="http://schemas.microsoft.com/office/drawing/2018/hyperlinkcolor" val="tx"/>
                    </a:ext>
                  </a:extLst>
                </a:hlinkClick>
              </a:rPr>
              <a:t>استخری</a:t>
            </a:r>
            <a:r>
              <a:rPr lang="en-US"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 </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و باغ</a:t>
            </a:r>
            <a:r>
              <a:rPr lang="fa-IR"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ا</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ت بسیاری در اط</a:t>
            </a:r>
            <a:r>
              <a:rPr lang="fa-IR"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ر</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اف بود</a:t>
            </a:r>
            <a:r>
              <a:rPr lang="en-US"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 </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و د</a:t>
            </a:r>
            <a:r>
              <a:rPr lang="fa-IR"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ر</a:t>
            </a:r>
            <a:r>
              <a:rPr lang="ar-SA" sz="2400" dirty="0">
                <a:solidFill>
                  <a:schemeClr val="tx1">
                    <a:lumMod val="95000"/>
                  </a:schemeClr>
                </a:solidFill>
                <a:effectLst/>
                <a:latin typeface="Segoe UI" panose="020B0502040204020203" pitchFamily="34" charset="0"/>
                <a:ea typeface="Calibri" panose="020F0502020204030204" pitchFamily="34" charset="0"/>
                <a:cs typeface="B Nazanin" panose="00000400000000000000" pitchFamily="2" charset="-78"/>
              </a:rPr>
              <a:t> سال </a:t>
            </a:r>
            <a:r>
              <a:rPr lang="fa-IR" sz="2400" dirty="0">
                <a:solidFill>
                  <a:schemeClr val="tx1">
                    <a:lumMod val="95000"/>
                  </a:schemeClr>
                </a:solidFill>
                <a:effectLst/>
                <a:ea typeface="Calibri" panose="020F0502020204030204" pitchFamily="34" charset="0"/>
                <a:cs typeface="B Nazanin" panose="00000400000000000000" pitchFamily="2" charset="-78"/>
              </a:rPr>
              <a:t>۱۳۷۶</a:t>
            </a:r>
            <a:r>
              <a:rPr lang="ar-SA" sz="2400" dirty="0">
                <a:solidFill>
                  <a:schemeClr val="tx1">
                    <a:lumMod val="95000"/>
                  </a:schemeClr>
                </a:solidFill>
                <a:effectLst/>
                <a:ea typeface="Calibri" panose="020F0502020204030204" pitchFamily="34" charset="0"/>
                <a:cs typeface="B Nazanin" panose="00000400000000000000" pitchFamily="2" charset="-78"/>
              </a:rPr>
              <a:t> هـ. ش در حالی که از سال‌ها پیش ویران و</a:t>
            </a:r>
            <a:r>
              <a:rPr lang="fa-IR" sz="2400" dirty="0">
                <a:solidFill>
                  <a:schemeClr val="tx1">
                    <a:lumMod val="95000"/>
                  </a:schemeClr>
                </a:solidFill>
                <a:effectLst/>
                <a:ea typeface="Calibri" panose="020F0502020204030204" pitchFamily="34" charset="0"/>
                <a:cs typeface="B Nazanin" panose="00000400000000000000" pitchFamily="2" charset="-78"/>
              </a:rPr>
              <a:t>متروک</a:t>
            </a:r>
            <a:r>
              <a:rPr lang="ar-SA" sz="2400" dirty="0">
                <a:solidFill>
                  <a:schemeClr val="tx1">
                    <a:lumMod val="95000"/>
                  </a:schemeClr>
                </a:solidFill>
                <a:effectLst/>
                <a:ea typeface="Calibri" panose="020F0502020204030204" pitchFamily="34" charset="0"/>
                <a:cs typeface="B Nazanin" panose="00000400000000000000" pitchFamily="2" charset="-78"/>
              </a:rPr>
              <a:t> شده بود، شناسایی شد </a:t>
            </a:r>
            <a:r>
              <a:rPr lang="fa-IR" sz="2400" dirty="0">
                <a:solidFill>
                  <a:schemeClr val="tx1">
                    <a:lumMod val="95000"/>
                  </a:schemeClr>
                </a:solidFill>
                <a:ea typeface="Calibri" panose="020F0502020204030204" pitchFamily="34" charset="0"/>
                <a:cs typeface="B Nazanin" panose="00000400000000000000" pitchFamily="2" charset="-78"/>
              </a:rPr>
              <a:t>و</a:t>
            </a:r>
            <a:r>
              <a:rPr lang="ar-SA" sz="2400" dirty="0">
                <a:solidFill>
                  <a:schemeClr val="tx1">
                    <a:lumMod val="95000"/>
                  </a:schemeClr>
                </a:solidFill>
                <a:effectLst/>
                <a:ea typeface="Calibri" panose="020F0502020204030204" pitchFamily="34" charset="0"/>
                <a:cs typeface="B Nazanin" panose="00000400000000000000" pitchFamily="2" charset="-78"/>
              </a:rPr>
              <a:t> در تاریخ چهارم تیرماه </a:t>
            </a:r>
            <a:r>
              <a:rPr lang="fa-IR" sz="2400" dirty="0">
                <a:solidFill>
                  <a:schemeClr val="tx1">
                    <a:lumMod val="95000"/>
                  </a:schemeClr>
                </a:solidFill>
                <a:effectLst/>
                <a:ea typeface="Calibri" panose="020F0502020204030204" pitchFamily="34" charset="0"/>
                <a:cs typeface="B Nazanin" panose="00000400000000000000" pitchFamily="2" charset="-78"/>
              </a:rPr>
              <a:t>۱۳۷۷</a:t>
            </a:r>
            <a:r>
              <a:rPr lang="ar-SA" sz="2400" dirty="0">
                <a:solidFill>
                  <a:schemeClr val="tx1">
                    <a:lumMod val="95000"/>
                  </a:schemeClr>
                </a:solidFill>
                <a:effectLst/>
                <a:ea typeface="Calibri" panose="020F0502020204030204" pitchFamily="34" charset="0"/>
                <a:cs typeface="B Nazanin" panose="00000400000000000000" pitchFamily="2" charset="-78"/>
              </a:rPr>
              <a:t> به شماره </a:t>
            </a:r>
            <a:r>
              <a:rPr lang="fa-IR" sz="2400" dirty="0">
                <a:solidFill>
                  <a:schemeClr val="tx1">
                    <a:lumMod val="95000"/>
                  </a:schemeClr>
                </a:solidFill>
                <a:effectLst/>
                <a:ea typeface="Calibri" panose="020F0502020204030204" pitchFamily="34" charset="0"/>
                <a:cs typeface="B Nazanin" panose="00000400000000000000" pitchFamily="2" charset="-78"/>
              </a:rPr>
              <a:t>۲۰۴۲</a:t>
            </a:r>
            <a:r>
              <a:rPr lang="ar-SA" sz="2400" dirty="0">
                <a:solidFill>
                  <a:schemeClr val="tx1">
                    <a:lumMod val="95000"/>
                  </a:schemeClr>
                </a:solidFill>
                <a:effectLst/>
                <a:ea typeface="Calibri" panose="020F0502020204030204" pitchFamily="34" charset="0"/>
                <a:cs typeface="B Nazanin" panose="00000400000000000000" pitchFamily="2" charset="-78"/>
              </a:rPr>
              <a:t> در </a:t>
            </a:r>
            <a:r>
              <a:rPr lang="ar-SA" sz="2400" dirty="0">
                <a:solidFill>
                  <a:schemeClr val="tx1">
                    <a:lumMod val="95000"/>
                  </a:schemeClr>
                </a:solidFill>
                <a:latin typeface="Calibri" panose="020F0502020204030204" pitchFamily="34" charset="0"/>
                <a:ea typeface="Calibri" panose="020F0502020204030204" pitchFamily="34" charset="0"/>
                <a:cs typeface="B Nazanin" panose="00000400000000000000" pitchFamily="2" charset="-78"/>
              </a:rPr>
              <a:t>فهرس</a:t>
            </a:r>
            <a:r>
              <a:rPr lang="fa-IR" sz="2400" dirty="0">
                <a:solidFill>
                  <a:schemeClr val="tx1">
                    <a:lumMod val="95000"/>
                  </a:schemeClr>
                </a:solidFill>
                <a:latin typeface="Calibri" panose="020F0502020204030204" pitchFamily="34" charset="0"/>
                <a:ea typeface="Calibri" panose="020F0502020204030204" pitchFamily="34" charset="0"/>
                <a:cs typeface="B Nazanin" panose="00000400000000000000" pitchFamily="2" charset="-78"/>
              </a:rPr>
              <a:t>ت</a:t>
            </a:r>
            <a:r>
              <a:rPr lang="ar-SA" sz="2400" dirty="0">
                <a:solidFill>
                  <a:schemeClr val="tx1">
                    <a:lumMod val="95000"/>
                  </a:schemeClr>
                </a:solidFill>
                <a:latin typeface="Calibri" panose="020F0502020204030204" pitchFamily="34" charset="0"/>
                <a:ea typeface="Calibri" panose="020F0502020204030204" pitchFamily="34" charset="0"/>
                <a:cs typeface="B Nazanin" panose="00000400000000000000" pitchFamily="2" charset="-78"/>
              </a:rPr>
              <a:t> آثار ملی ایران</a:t>
            </a:r>
            <a:r>
              <a:rPr lang="fa-IR" sz="2400" dirty="0">
                <a:solidFill>
                  <a:schemeClr val="tx1">
                    <a:lumMod val="95000"/>
                  </a:schemeClr>
                </a:solidFill>
                <a:latin typeface="Calibri" panose="020F0502020204030204" pitchFamily="34" charset="0"/>
                <a:ea typeface="Calibri" panose="020F0502020204030204" pitchFamily="34" charset="0"/>
                <a:cs typeface="B Nazanin" panose="00000400000000000000" pitchFamily="2" charset="-78"/>
              </a:rPr>
              <a:t>.</a:t>
            </a:r>
            <a:endParaRPr lang="fa-IR" sz="2400" dirty="0">
              <a:solidFill>
                <a:schemeClr val="tx1">
                  <a:lumMod val="95000"/>
                </a:schemeClr>
              </a:solidFill>
              <a:latin typeface="Vazir"/>
              <a:cs typeface="B Nazanin" panose="00000400000000000000" pitchFamily="2" charset="-78"/>
            </a:endParaRPr>
          </a:p>
        </p:txBody>
      </p:sp>
    </p:spTree>
    <p:extLst>
      <p:ext uri="{BB962C8B-B14F-4D97-AF65-F5344CB8AC3E}">
        <p14:creationId xmlns:p14="http://schemas.microsoft.com/office/powerpoint/2010/main" val="5369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next to a body of water&#10;&#10;Description automatically generated">
            <a:extLst>
              <a:ext uri="{FF2B5EF4-FFF2-40B4-BE49-F238E27FC236}">
                <a16:creationId xmlns:a16="http://schemas.microsoft.com/office/drawing/2014/main" id="{10D087D9-72BB-EE99-108F-945C57B86287}"/>
              </a:ext>
            </a:extLst>
          </p:cNvPr>
          <p:cNvPicPr>
            <a:picLocks noChangeAspect="1"/>
          </p:cNvPicPr>
          <p:nvPr/>
        </p:nvPicPr>
        <p:blipFill>
          <a:blip r:embed="rId2"/>
          <a:stretch>
            <a:fillRect/>
          </a:stretch>
        </p:blipFill>
        <p:spPr>
          <a:xfrm>
            <a:off x="1704267" y="634180"/>
            <a:ext cx="8783466" cy="5109613"/>
          </a:xfrm>
          <a:prstGeom prst="rect">
            <a:avLst/>
          </a:prstGeom>
        </p:spPr>
      </p:pic>
      <p:sp>
        <p:nvSpPr>
          <p:cNvPr id="4" name="TextBox 3">
            <a:extLst>
              <a:ext uri="{FF2B5EF4-FFF2-40B4-BE49-F238E27FC236}">
                <a16:creationId xmlns:a16="http://schemas.microsoft.com/office/drawing/2014/main" id="{9AE7E955-1E2A-0159-0C83-0D2ED99F2979}"/>
              </a:ext>
            </a:extLst>
          </p:cNvPr>
          <p:cNvSpPr txBox="1"/>
          <p:nvPr/>
        </p:nvSpPr>
        <p:spPr>
          <a:xfrm>
            <a:off x="4392561" y="5816006"/>
            <a:ext cx="3406877" cy="461665"/>
          </a:xfrm>
          <a:prstGeom prst="rect">
            <a:avLst/>
          </a:prstGeom>
          <a:noFill/>
        </p:spPr>
        <p:txBody>
          <a:bodyPr wrap="square" rtlCol="0">
            <a:spAutoFit/>
          </a:bodyPr>
          <a:lstStyle/>
          <a:p>
            <a:pPr algn="ctr"/>
            <a:r>
              <a:rPr lang="fa-IR" sz="2400" dirty="0">
                <a:effectLst>
                  <a:outerShdw blurRad="38100" dist="38100" dir="2700000" algn="tl">
                    <a:srgbClr val="000000">
                      <a:alpha val="43137"/>
                    </a:srgbClr>
                  </a:outerShdw>
                </a:effectLst>
              </a:rPr>
              <a:t>عمارت عین الدوله زمان قاجار</a:t>
            </a:r>
            <a:endParaRPr lang="en-US" sz="24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B3FEBDF6-75B9-6420-5863-48FC86CFBD96}"/>
              </a:ext>
            </a:extLst>
          </p:cNvPr>
          <p:cNvSpPr/>
          <p:nvPr/>
        </p:nvSpPr>
        <p:spPr>
          <a:xfrm>
            <a:off x="239151" y="203982"/>
            <a:ext cx="2180492" cy="64500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12EEF2F-8176-F049-F57F-7C6F45395013}"/>
              </a:ext>
            </a:extLst>
          </p:cNvPr>
          <p:cNvSpPr/>
          <p:nvPr/>
        </p:nvSpPr>
        <p:spPr>
          <a:xfrm>
            <a:off x="1083212" y="-239151"/>
            <a:ext cx="621055" cy="709715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9CE6A7-C667-CB64-5228-D5A383CA22ED}"/>
              </a:ext>
            </a:extLst>
          </p:cNvPr>
          <p:cNvPicPr>
            <a:picLocks noChangeAspect="1"/>
          </p:cNvPicPr>
          <p:nvPr/>
        </p:nvPicPr>
        <p:blipFill rotWithShape="1">
          <a:blip r:embed="rId3"/>
          <a:srcRect r="2028" b="5948"/>
          <a:stretch/>
        </p:blipFill>
        <p:spPr>
          <a:xfrm>
            <a:off x="0" y="0"/>
            <a:ext cx="3102964" cy="6450036"/>
          </a:xfrm>
          <a:prstGeom prst="rect">
            <a:avLst/>
          </a:prstGeom>
        </p:spPr>
      </p:pic>
    </p:spTree>
    <p:extLst>
      <p:ext uri="{BB962C8B-B14F-4D97-AF65-F5344CB8AC3E}">
        <p14:creationId xmlns:p14="http://schemas.microsoft.com/office/powerpoint/2010/main" val="59275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46D2C45-3407-4104-9781-268AA3FDA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in military uniforms&#10;&#10;Description automatically generated">
            <a:extLst>
              <a:ext uri="{FF2B5EF4-FFF2-40B4-BE49-F238E27FC236}">
                <a16:creationId xmlns:a16="http://schemas.microsoft.com/office/drawing/2014/main" id="{EB931ADB-EC4B-28D3-7349-B8D880775BF5}"/>
              </a:ext>
            </a:extLst>
          </p:cNvPr>
          <p:cNvPicPr>
            <a:picLocks noChangeAspect="1"/>
          </p:cNvPicPr>
          <p:nvPr/>
        </p:nvPicPr>
        <p:blipFill rotWithShape="1">
          <a:blip r:embed="rId2"/>
          <a:srcRect r="11246" b="-1"/>
          <a:stretch/>
        </p:blipFill>
        <p:spPr>
          <a:xfrm>
            <a:off x="4654293" y="10"/>
            <a:ext cx="7537707" cy="6857990"/>
          </a:xfrm>
          <a:prstGeom prst="rect">
            <a:avLst/>
          </a:prstGeom>
        </p:spPr>
      </p:pic>
      <p:sp>
        <p:nvSpPr>
          <p:cNvPr id="60" name="Rectangle 59">
            <a:extLst>
              <a:ext uri="{FF2B5EF4-FFF2-40B4-BE49-F238E27FC236}">
                <a16:creationId xmlns:a16="http://schemas.microsoft.com/office/drawing/2014/main" id="{9977F174-373A-4356-A787-1AAF6C129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sitting in chairs&#10;&#10;Description automatically generated">
            <a:extLst>
              <a:ext uri="{FF2B5EF4-FFF2-40B4-BE49-F238E27FC236}">
                <a16:creationId xmlns:a16="http://schemas.microsoft.com/office/drawing/2014/main" id="{2D471E52-7BE1-546C-D225-1EBE5F9036A1}"/>
              </a:ext>
            </a:extLst>
          </p:cNvPr>
          <p:cNvPicPr>
            <a:picLocks noChangeAspect="1"/>
          </p:cNvPicPr>
          <p:nvPr/>
        </p:nvPicPr>
        <p:blipFill rotWithShape="1">
          <a:blip r:embed="rId3"/>
          <a:srcRect r="6642" b="-3"/>
          <a:stretch/>
        </p:blipFill>
        <p:spPr>
          <a:xfrm>
            <a:off x="641599" y="806357"/>
            <a:ext cx="6958367" cy="4975317"/>
          </a:xfrm>
          <a:prstGeom prst="rect">
            <a:avLst/>
          </a:prstGeom>
        </p:spPr>
      </p:pic>
      <p:pic>
        <p:nvPicPr>
          <p:cNvPr id="62" name="Picture 61">
            <a:extLst>
              <a:ext uri="{FF2B5EF4-FFF2-40B4-BE49-F238E27FC236}">
                <a16:creationId xmlns:a16="http://schemas.microsoft.com/office/drawing/2014/main" id="{F3501A50-9971-47D1-B70D-0FB2662A9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4" name="Rectangle 63">
            <a:extLst>
              <a:ext uri="{FF2B5EF4-FFF2-40B4-BE49-F238E27FC236}">
                <a16:creationId xmlns:a16="http://schemas.microsoft.com/office/drawing/2014/main" id="{F88F2865-7F1B-44D2-BE37-157966CA7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A08F751E-7813-FEB8-86F3-C862019F30F9}"/>
              </a:ext>
            </a:extLst>
          </p:cNvPr>
          <p:cNvSpPr txBox="1"/>
          <p:nvPr/>
        </p:nvSpPr>
        <p:spPr>
          <a:xfrm>
            <a:off x="566102" y="6096431"/>
            <a:ext cx="3933450" cy="400110"/>
          </a:xfrm>
          <a:prstGeom prst="rect">
            <a:avLst/>
          </a:prstGeom>
          <a:noFill/>
        </p:spPr>
        <p:txBody>
          <a:bodyPr wrap="square" rtlCol="0">
            <a:spAutoFit/>
          </a:bodyPr>
          <a:lstStyle/>
          <a:p>
            <a:pPr algn="ctr"/>
            <a:r>
              <a:rPr lang="fa-IR" sz="2000" dirty="0">
                <a:solidFill>
                  <a:schemeClr val="bg1"/>
                </a:solidFill>
                <a:effectLst>
                  <a:outerShdw blurRad="38100" dist="38100" dir="2700000" algn="tl">
                    <a:srgbClr val="000000">
                      <a:alpha val="43137"/>
                    </a:srgbClr>
                  </a:outerShdw>
                </a:effectLst>
                <a:cs typeface="B Nazanin" panose="00000400000000000000" pitchFamily="2" charset="-78"/>
              </a:rPr>
              <a:t>ا</a:t>
            </a:r>
            <a:r>
              <a:rPr lang="fa-IR" sz="2000" dirty="0">
                <a:solidFill>
                  <a:schemeClr val="bg1"/>
                </a:solidFill>
                <a:cs typeface="B Nazanin" panose="00000400000000000000" pitchFamily="2" charset="-78"/>
              </a:rPr>
              <a:t>جلاس سران :چرچیل –روزولت-استالین</a:t>
            </a:r>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394217561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et sign on a pole&#10;&#10;Description automatically generated">
            <a:extLst>
              <a:ext uri="{FF2B5EF4-FFF2-40B4-BE49-F238E27FC236}">
                <a16:creationId xmlns:a16="http://schemas.microsoft.com/office/drawing/2014/main" id="{BD3F8831-F03E-8A65-B8FE-0415E3F49B67}"/>
              </a:ext>
            </a:extLst>
          </p:cNvPr>
          <p:cNvPicPr>
            <a:picLocks noChangeAspect="1"/>
          </p:cNvPicPr>
          <p:nvPr/>
        </p:nvPicPr>
        <p:blipFill>
          <a:blip r:embed="rId2"/>
          <a:stretch>
            <a:fillRect/>
          </a:stretch>
        </p:blipFill>
        <p:spPr>
          <a:xfrm>
            <a:off x="392362" y="565186"/>
            <a:ext cx="5130097" cy="3257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car parked in front of a gated entrance&#10;&#10;Description automatically generated">
            <a:extLst>
              <a:ext uri="{FF2B5EF4-FFF2-40B4-BE49-F238E27FC236}">
                <a16:creationId xmlns:a16="http://schemas.microsoft.com/office/drawing/2014/main" id="{0C949893-85EA-CD8A-836E-9D952DF384B9}"/>
              </a:ext>
            </a:extLst>
          </p:cNvPr>
          <p:cNvPicPr>
            <a:picLocks noChangeAspect="1"/>
          </p:cNvPicPr>
          <p:nvPr/>
        </p:nvPicPr>
        <p:blipFill rotWithShape="1">
          <a:blip r:embed="rId3"/>
          <a:srcRect l="10912" r="22425" b="23648"/>
          <a:stretch/>
        </p:blipFill>
        <p:spPr>
          <a:xfrm>
            <a:off x="6375374" y="2808740"/>
            <a:ext cx="4850723" cy="3128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431DF299-7F41-9D9D-A28B-52ED9470678F}"/>
              </a:ext>
            </a:extLst>
          </p:cNvPr>
          <p:cNvSpPr txBox="1"/>
          <p:nvPr/>
        </p:nvSpPr>
        <p:spPr>
          <a:xfrm>
            <a:off x="5339579" y="1178329"/>
            <a:ext cx="5199182" cy="1015663"/>
          </a:xfrm>
          <a:prstGeom prst="rect">
            <a:avLst/>
          </a:prstGeom>
          <a:noFill/>
        </p:spPr>
        <p:txBody>
          <a:bodyPr wrap="square" rtlCol="0">
            <a:spAutoFit/>
          </a:bodyPr>
          <a:lstStyle/>
          <a:p>
            <a:pPr algn="r"/>
            <a:endParaRPr lang="fa-IR" sz="2000" dirty="0">
              <a:effectLst>
                <a:outerShdw blurRad="38100" dist="38100" dir="2700000" algn="tl">
                  <a:srgbClr val="000000">
                    <a:alpha val="43137"/>
                  </a:srgbClr>
                </a:outerShdw>
              </a:effectLst>
              <a:cs typeface="B Nazanin" panose="00000400000000000000" pitchFamily="2" charset="-78"/>
            </a:endParaRPr>
          </a:p>
          <a:p>
            <a:pPr algn="r"/>
            <a:r>
              <a:rPr lang="fa-IR" sz="2000" dirty="0">
                <a:effectLst>
                  <a:outerShdw blurRad="38100" dist="38100" dir="2700000" algn="tl">
                    <a:srgbClr val="000000">
                      <a:alpha val="43137"/>
                    </a:srgbClr>
                  </a:outerShdw>
                </a:effectLst>
                <a:cs typeface="B Nazanin" panose="00000400000000000000" pitchFamily="2" charset="-78"/>
              </a:rPr>
              <a:t>میخواهیم از کوچه جمالی به سمت عمارت برویم و موشکافانه درعرصه هنر این بنای تاریخی باشکوه غرق شویم .</a:t>
            </a:r>
            <a:endParaRPr lang="en-US" sz="2000" dirty="0">
              <a:effectLst>
                <a:outerShdw blurRad="38100" dist="38100" dir="2700000" algn="tl">
                  <a:srgbClr val="000000">
                    <a:alpha val="43137"/>
                  </a:srgbClr>
                </a:outerShdw>
              </a:effectLst>
              <a:cs typeface="B Nazanin" panose="00000400000000000000" pitchFamily="2" charset="-78"/>
            </a:endParaRPr>
          </a:p>
        </p:txBody>
      </p:sp>
      <p:sp>
        <p:nvSpPr>
          <p:cNvPr id="8" name="TextBox 7">
            <a:extLst>
              <a:ext uri="{FF2B5EF4-FFF2-40B4-BE49-F238E27FC236}">
                <a16:creationId xmlns:a16="http://schemas.microsoft.com/office/drawing/2014/main" id="{E29E9CC4-17A8-775B-A65F-35C5DFE51AB6}"/>
              </a:ext>
            </a:extLst>
          </p:cNvPr>
          <p:cNvSpPr txBox="1"/>
          <p:nvPr/>
        </p:nvSpPr>
        <p:spPr>
          <a:xfrm>
            <a:off x="1075411" y="4589314"/>
            <a:ext cx="4129757" cy="1631216"/>
          </a:xfrm>
          <a:prstGeom prst="rect">
            <a:avLst/>
          </a:prstGeom>
          <a:noFill/>
        </p:spPr>
        <p:txBody>
          <a:bodyPr wrap="square" rtlCol="0">
            <a:spAutoFit/>
          </a:bodyPr>
          <a:lstStyle/>
          <a:p>
            <a:pPr algn="r"/>
            <a:r>
              <a:rPr lang="fa-IR" sz="2000" dirty="0">
                <a:effectLst>
                  <a:outerShdw blurRad="38100" dist="38100" dir="2700000" algn="tl">
                    <a:srgbClr val="000000">
                      <a:alpha val="43137"/>
                    </a:srgbClr>
                  </a:outerShdw>
                </a:effectLst>
              </a:rPr>
              <a:t>مسیرهای دسترسی :</a:t>
            </a:r>
            <a:r>
              <a:rPr lang="ar-SA"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برای رسیدن به عمارت عین‌الدوله می‌توانید از ایستگاه مترو حسین‌آباد استفاده کنید</a:t>
            </a:r>
            <a:r>
              <a:rPr lang="fa-IR"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a:t>
            </a:r>
            <a:r>
              <a:rPr lang="ar-SA"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 همچنین با استفاده از اتوبوس‌هایی که به میدان هروی و پاسدار</a:t>
            </a:r>
            <a:r>
              <a:rPr lang="fa-IR"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ا</a:t>
            </a:r>
            <a:r>
              <a:rPr lang="ar-SA"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ن می‌روند، امکان دسترسی به عمارت وجود دار</a:t>
            </a:r>
            <a:r>
              <a:rPr lang="fa-IR" sz="2000" kern="0" dirty="0">
                <a:effectLst>
                  <a:outerShdw blurRad="38100" dist="38100" dir="2700000" algn="tl">
                    <a:srgbClr val="000000">
                      <a:alpha val="43137"/>
                    </a:srgbClr>
                  </a:outerShdw>
                </a:effectLst>
                <a:latin typeface="IRANSans"/>
                <a:ea typeface="Times New Roman" panose="02020603050405020304" pitchFamily="18" charset="0"/>
                <a:cs typeface="Times New Roman" panose="02020603050405020304" pitchFamily="18" charset="0"/>
              </a:rPr>
              <a:t>د.</a:t>
            </a:r>
            <a:endParaRPr lang="en-US" sz="2000" dirty="0">
              <a:effectLst>
                <a:outerShdw blurRad="38100" dist="38100" dir="2700000" algn="tl">
                  <a:srgbClr val="000000">
                    <a:alpha val="43137"/>
                  </a:srgbClr>
                </a:outerShdw>
              </a:effectLst>
            </a:endParaRPr>
          </a:p>
        </p:txBody>
      </p:sp>
      <p:sp>
        <p:nvSpPr>
          <p:cNvPr id="10" name="Arrow: Striped Right 9">
            <a:extLst>
              <a:ext uri="{FF2B5EF4-FFF2-40B4-BE49-F238E27FC236}">
                <a16:creationId xmlns:a16="http://schemas.microsoft.com/office/drawing/2014/main" id="{31A529ED-1B44-FBCB-C01F-D8E94928C343}"/>
              </a:ext>
            </a:extLst>
          </p:cNvPr>
          <p:cNvSpPr/>
          <p:nvPr/>
        </p:nvSpPr>
        <p:spPr>
          <a:xfrm>
            <a:off x="5627077" y="3235569"/>
            <a:ext cx="748297" cy="587228"/>
          </a:xfrm>
          <a:prstGeom prst="striped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AD611784-B79D-9712-C587-1BA572C036B5}"/>
              </a:ext>
            </a:extLst>
          </p:cNvPr>
          <p:cNvSpPr/>
          <p:nvPr/>
        </p:nvSpPr>
        <p:spPr>
          <a:xfrm>
            <a:off x="4094874" y="-822821"/>
            <a:ext cx="8425373" cy="2920581"/>
          </a:xfrm>
          <a:prstGeom prst="mathMinus">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24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building with trees and a statue&#10;&#10;Description automatically generated">
            <a:extLst>
              <a:ext uri="{FF2B5EF4-FFF2-40B4-BE49-F238E27FC236}">
                <a16:creationId xmlns:a16="http://schemas.microsoft.com/office/drawing/2014/main" id="{E83C4CEE-D61D-933F-07D5-211F28ABD14D}"/>
              </a:ext>
            </a:extLst>
          </p:cNvPr>
          <p:cNvPicPr>
            <a:picLocks noChangeAspect="1"/>
          </p:cNvPicPr>
          <p:nvPr/>
        </p:nvPicPr>
        <p:blipFill>
          <a:blip r:embed="rId2"/>
          <a:stretch>
            <a:fillRect/>
          </a:stretch>
        </p:blipFill>
        <p:spPr>
          <a:xfrm>
            <a:off x="180070" y="-168813"/>
            <a:ext cx="12157365" cy="6858000"/>
          </a:xfrm>
          <a:prstGeom prst="rect">
            <a:avLst/>
          </a:prstGeom>
          <a:effectLst>
            <a:softEdge rad="635000"/>
          </a:effectLst>
        </p:spPr>
      </p:pic>
      <p:sp>
        <p:nvSpPr>
          <p:cNvPr id="12" name="TextBox 11">
            <a:extLst>
              <a:ext uri="{FF2B5EF4-FFF2-40B4-BE49-F238E27FC236}">
                <a16:creationId xmlns:a16="http://schemas.microsoft.com/office/drawing/2014/main" id="{B91FF505-3B5A-C806-83E7-55D6530A9EEA}"/>
              </a:ext>
            </a:extLst>
          </p:cNvPr>
          <p:cNvSpPr txBox="1"/>
          <p:nvPr/>
        </p:nvSpPr>
        <p:spPr>
          <a:xfrm>
            <a:off x="3615396" y="5978770"/>
            <a:ext cx="3896751" cy="461665"/>
          </a:xfrm>
          <a:prstGeom prst="rect">
            <a:avLst/>
          </a:prstGeom>
          <a:noFill/>
        </p:spPr>
        <p:txBody>
          <a:bodyPr wrap="square" rtlCol="0">
            <a:spAutoFit/>
          </a:bodyPr>
          <a:lstStyle/>
          <a:p>
            <a:pPr algn="ctr"/>
            <a:r>
              <a:rPr lang="fa-IR" sz="2400" dirty="0">
                <a:effectLst>
                  <a:outerShdw blurRad="38100" dist="38100" dir="2700000" algn="tl">
                    <a:srgbClr val="000000">
                      <a:alpha val="43137"/>
                    </a:srgbClr>
                  </a:outerShdw>
                </a:effectLst>
              </a:rPr>
              <a:t>باغ نگارستان عین الدوله</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178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columns and a statue&#10;&#10;Description automatically generated">
            <a:extLst>
              <a:ext uri="{FF2B5EF4-FFF2-40B4-BE49-F238E27FC236}">
                <a16:creationId xmlns:a16="http://schemas.microsoft.com/office/drawing/2014/main" id="{B52E49C1-AB42-E2EF-066A-D30E1C966F18}"/>
              </a:ext>
            </a:extLst>
          </p:cNvPr>
          <p:cNvPicPr>
            <a:picLocks noChangeAspect="1"/>
          </p:cNvPicPr>
          <p:nvPr/>
        </p:nvPicPr>
        <p:blipFill>
          <a:blip r:embed="rId2"/>
          <a:stretch>
            <a:fillRect/>
          </a:stretch>
        </p:blipFill>
        <p:spPr>
          <a:xfrm>
            <a:off x="317696" y="0"/>
            <a:ext cx="6858000" cy="68580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2211A77D-206B-4BE7-29DD-BC339F5283AD}"/>
              </a:ext>
            </a:extLst>
          </p:cNvPr>
          <p:cNvSpPr txBox="1"/>
          <p:nvPr/>
        </p:nvSpPr>
        <p:spPr>
          <a:xfrm>
            <a:off x="7568418" y="2053883"/>
            <a:ext cx="4037428" cy="4401205"/>
          </a:xfrm>
          <a:prstGeom prst="rect">
            <a:avLst/>
          </a:prstGeom>
          <a:noFill/>
        </p:spPr>
        <p:txBody>
          <a:bodyPr wrap="square" rtlCol="0">
            <a:spAutoFit/>
          </a:bodyPr>
          <a:lstStyle/>
          <a:p>
            <a:pPr algn="r"/>
            <a:r>
              <a:rPr lang="fa-IR" sz="2000" b="0"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اکثریت عمارت ها و باغ های زمان قاجار سبک معماری شان بسیار شبیه به یکدیگر است. آن ها در آن دوران از سبک درهم آمیخته سنتی و جدید (یعنی تلفیقی از ایرانی و اروپایی) برای جذابیت نما استفاده می کردند. سبک معماری </a:t>
            </a:r>
            <a:r>
              <a:rPr lang="fa-IR" sz="2000" b="1"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عمارت عین الدوله </a:t>
            </a:r>
            <a:r>
              <a:rPr lang="fa-IR" sz="2000" b="0" i="0" dirty="0">
                <a:effectLst>
                  <a:outerShdw blurRad="38100" dist="38100" dir="2700000" algn="tl">
                    <a:srgbClr val="000000">
                      <a:alpha val="43137"/>
                    </a:srgbClr>
                  </a:outerShdw>
                </a:effectLst>
                <a:latin typeface="B Nazanin" panose="00000400000000000000" pitchFamily="2" charset="-78"/>
                <a:cs typeface="B Nazanin" panose="00000400000000000000" pitchFamily="2" charset="-78"/>
              </a:rPr>
              <a:t>نیز به همین شکل است. هنگام ورود به باغ ابتدا زیبایی چشمگیر نمای عمارت باعث جلب توجه می شود. سپس ایوانی با سقف بلند و ستون هایی که به زیبایی و با فاصله در کنار هم قرار گرفته اند؛ نظر شما را به خود جلب می کنند. کاشت سبزه ها و درختان زیبا، درهای چوبی با شیشه هایی رنگی، نرده های فرفورژه به شکل نیلوفر آبی؛ همگی جزو طراحی بسیار زیبای نمای ایوان ها هستند.</a:t>
            </a:r>
            <a:endParaRPr lang="en-US" sz="20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0B71CE08-D883-D647-B24F-44C1E6265619}"/>
              </a:ext>
            </a:extLst>
          </p:cNvPr>
          <p:cNvSpPr txBox="1"/>
          <p:nvPr/>
        </p:nvSpPr>
        <p:spPr>
          <a:xfrm>
            <a:off x="10860259" y="998806"/>
            <a:ext cx="1126587" cy="523220"/>
          </a:xfrm>
          <a:prstGeom prst="rect">
            <a:avLst/>
          </a:prstGeom>
          <a:noFill/>
        </p:spPr>
        <p:txBody>
          <a:bodyPr wrap="square" rtlCol="0">
            <a:spAutoFit/>
          </a:bodyPr>
          <a:lstStyle/>
          <a:p>
            <a:pPr algn="r"/>
            <a:r>
              <a:rPr lang="fa-IR" sz="2800" dirty="0">
                <a:effectLst>
                  <a:outerShdw blurRad="38100" dist="38100" dir="2700000" algn="tl">
                    <a:srgbClr val="000000">
                      <a:alpha val="43137"/>
                    </a:srgbClr>
                  </a:outerShdw>
                </a:effectLst>
              </a:rPr>
              <a:t>معماری</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8109770"/>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عمارت عین الدوله" id="{0EF5E03C-80BB-47A1-BB9D-A57538D0AF45}" vid="{8BAEB127-31DB-423D-A247-3B0373748DCE}"/>
    </a:ext>
  </a:extLst>
</a:theme>
</file>

<file path=docProps/app.xml><?xml version="1.0" encoding="utf-8"?>
<Properties xmlns="http://schemas.openxmlformats.org/officeDocument/2006/extended-properties" xmlns:vt="http://schemas.openxmlformats.org/officeDocument/2006/docPropsVTypes">
  <Template>عمارت عین الدوله</Template>
  <TotalTime>85</TotalTime>
  <Words>925</Words>
  <Application>Microsoft Office PowerPoint</Application>
  <PresentationFormat>Widescreen</PresentationFormat>
  <Paragraphs>105</Paragraphs>
  <Slides>36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-apple-system</vt:lpstr>
      <vt:lpstr>Arial</vt:lpstr>
      <vt:lpstr>B Nazanin</vt:lpstr>
      <vt:lpstr>Calibri</vt:lpstr>
      <vt:lpstr>IRANSans</vt:lpstr>
      <vt:lpstr>Segoe UI</vt:lpstr>
      <vt:lpstr>Times New Roman</vt:lpstr>
      <vt:lpstr>Trebuchet MS</vt:lpstr>
      <vt:lpstr>Vazir</vt:lpstr>
      <vt:lpstr>yekan</vt:lpstr>
      <vt:lpstr>Berlin</vt:lpstr>
      <vt:lpstr>عمارت عین الدوله</vt:lpstr>
      <vt:lpstr>موقعیت جغرافیایی</vt:lpstr>
      <vt:lpstr>PowerPoint Presentation</vt:lpstr>
      <vt:lpstr>تاریخچه عمارت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عمارت عین الدوله</dc:title>
  <dc:creator>A S A L</dc:creator>
  <cp:lastModifiedBy>A S A L</cp:lastModifiedBy>
  <cp:revision>3</cp:revision>
  <dcterms:created xsi:type="dcterms:W3CDTF">2023-11-19T18:26:05Z</dcterms:created>
  <dcterms:modified xsi:type="dcterms:W3CDTF">2023-12-24T14:12:32Z</dcterms:modified>
</cp:coreProperties>
</file>