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lfa Slab One"/>
      <p:regular r:id="rId16"/>
    </p:embeddedFont>
    <p:embeddedFont>
      <p:font typeface="Proxima Nova Extrabold" panose="020B0604020202020204" charset="0"/>
      <p:bold r:id="rId17"/>
    </p:embeddedFont>
    <p:embeddedFont>
      <p:font typeface="Raleway ExtraBold" panose="020B0604020202020204" charset="0"/>
      <p:bold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0426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69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06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10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8044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69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12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02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25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29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53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41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34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11"/>
          <p:cNvCxnSpPr/>
          <p:nvPr/>
        </p:nvCxnSpPr>
        <p:spPr>
          <a:xfrm>
            <a:off x="4278300" y="3893638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11700" y="367375"/>
            <a:ext cx="8520600" cy="1957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5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11700" y="2937223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stimonial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982400" y="0"/>
            <a:ext cx="6647100" cy="4107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defRPr sz="1800" b="0" i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4" name="Shape 5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cons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39483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tructions for slide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114525" y="-97600"/>
            <a:ext cx="9304500" cy="5305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14350" y="517950"/>
            <a:ext cx="8115300" cy="4107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Proxima Nova"/>
              <a:buNone/>
              <a:defRPr sz="30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hape 72"/>
          <p:cNvCxnSpPr/>
          <p:nvPr/>
        </p:nvCxnSpPr>
        <p:spPr>
          <a:xfrm>
            <a:off x="4298008" y="8711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" name="Shape 73"/>
          <p:cNvSpPr/>
          <p:nvPr/>
        </p:nvSpPr>
        <p:spPr>
          <a:xfrm>
            <a:off x="4227258" y="823454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24218" t="4662" r="38562" b="1519"/>
          <a:stretch/>
        </p:blipFill>
        <p:spPr>
          <a:xfrm>
            <a:off x="4816350" y="0"/>
            <a:ext cx="432765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l="16611" r="43715"/>
          <a:stretch/>
        </p:blipFill>
        <p:spPr>
          <a:xfrm>
            <a:off x="4816347" y="0"/>
            <a:ext cx="432765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 idx="4294967295"/>
          </p:nvPr>
        </p:nvSpPr>
        <p:spPr>
          <a:xfrm>
            <a:off x="-144025" y="574675"/>
            <a:ext cx="5125200" cy="138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How To Use This </a:t>
            </a:r>
            <a:br>
              <a:rPr lang="en" sz="2400" dirty="0">
                <a:solidFill>
                  <a:srgbClr val="000000"/>
                </a:solidFill>
              </a:rPr>
            </a:br>
            <a:r>
              <a:rPr lang="en" sz="2400" dirty="0">
                <a:solidFill>
                  <a:srgbClr val="000000"/>
                </a:solidFill>
              </a:rPr>
              <a:t>Presentation Template</a:t>
            </a:r>
            <a:br>
              <a:rPr lang="en" sz="2400" dirty="0">
                <a:solidFill>
                  <a:srgbClr val="000000"/>
                </a:solidFill>
              </a:rPr>
            </a:br>
            <a:endParaRPr lang="en" sz="2400" dirty="0">
              <a:solidFill>
                <a:srgbClr val="000000"/>
              </a:solidFill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4294967295"/>
          </p:nvPr>
        </p:nvSpPr>
        <p:spPr>
          <a:xfrm>
            <a:off x="311700" y="1530175"/>
            <a:ext cx="4236000" cy="372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rgbClr val="000000"/>
                </a:solidFill>
              </a:rPr>
              <a:t>An effective presentation can increase your sales by several times over an unplanned or uncoordinated explanation of your product or service. It is during the sales presentation that you transform a skeptical or reluctant prospect into a committed customer.</a:t>
            </a:r>
            <a:br>
              <a:rPr lang="en" sz="1100" dirty="0">
                <a:solidFill>
                  <a:srgbClr val="000000"/>
                </a:solidFill>
              </a:rPr>
            </a:br>
            <a:r>
              <a:rPr lang="en" sz="1100" dirty="0">
                <a:solidFill>
                  <a:srgbClr val="000000"/>
                </a:solidFill>
              </a:rPr>
              <a:t/>
            </a:r>
            <a:br>
              <a:rPr lang="en" sz="1100" dirty="0">
                <a:solidFill>
                  <a:srgbClr val="000000"/>
                </a:solidFill>
              </a:rPr>
            </a:br>
            <a:r>
              <a:rPr lang="en" sz="1100" dirty="0"/>
              <a:t>This template is modeled from presentations I’ve used to make (and win) thousands of sales pitches in the last 18+ years, and </a:t>
            </a:r>
            <a:br>
              <a:rPr lang="en" sz="1100" dirty="0"/>
            </a:br>
            <a:r>
              <a:rPr lang="en" sz="1100" dirty="0"/>
              <a:t>will ensure you cover all the necessary aspects of a winning presentation.</a:t>
            </a: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100" dirty="0"/>
              <a:t>Simply fill in and customize the slides with your own text and images using Google Slides, or you can export to use in PowerPoint, Keynote or Adobe Acrobat.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100" dirty="0">
              <a:solidFill>
                <a:srgbClr val="000000"/>
              </a:solidFill>
            </a:endParaRPr>
          </a:p>
        </p:txBody>
      </p:sp>
      <p:cxnSp>
        <p:nvCxnSpPr>
          <p:cNvPr id="79" name="Shape 79"/>
          <p:cNvCxnSpPr/>
          <p:nvPr/>
        </p:nvCxnSpPr>
        <p:spPr>
          <a:xfrm rot="10800000">
            <a:off x="175" y="871167"/>
            <a:ext cx="42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0" name="Shape 80"/>
          <p:cNvSpPr/>
          <p:nvPr/>
        </p:nvSpPr>
        <p:spPr>
          <a:xfrm flipH="1">
            <a:off x="397625" y="823454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t="13092" b="2053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ctrTitle" idx="4294967295"/>
          </p:nvPr>
        </p:nvSpPr>
        <p:spPr>
          <a:xfrm>
            <a:off x="311700" y="1476748"/>
            <a:ext cx="8520600" cy="195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 sz="7200" b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PRODUCT DEMO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4294967295"/>
          </p:nvPr>
        </p:nvSpPr>
        <p:spPr>
          <a:xfrm>
            <a:off x="1391550" y="3035075"/>
            <a:ext cx="6360900" cy="145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Showcase how your product or service works through photos or graphics. It’s best when this is shown with a video or done live.</a:t>
            </a:r>
          </a:p>
        </p:txBody>
      </p:sp>
      <p:sp>
        <p:nvSpPr>
          <p:cNvPr id="212" name="Shape 212"/>
          <p:cNvSpPr/>
          <p:nvPr/>
        </p:nvSpPr>
        <p:spPr>
          <a:xfrm>
            <a:off x="3822450" y="581550"/>
            <a:ext cx="1499100" cy="12966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3" name="Shape 213"/>
          <p:cNvCxnSpPr/>
          <p:nvPr/>
        </p:nvCxnSpPr>
        <p:spPr>
          <a:xfrm rot="10800000">
            <a:off x="175" y="2547567"/>
            <a:ext cx="574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4" name="Shape 214"/>
          <p:cNvSpPr/>
          <p:nvPr/>
        </p:nvSpPr>
        <p:spPr>
          <a:xfrm flipH="1">
            <a:off x="550025" y="2499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5" name="Shape 215"/>
          <p:cNvCxnSpPr/>
          <p:nvPr/>
        </p:nvCxnSpPr>
        <p:spPr>
          <a:xfrm>
            <a:off x="8565208" y="2547567"/>
            <a:ext cx="61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6" name="Shape 216"/>
          <p:cNvSpPr/>
          <p:nvPr/>
        </p:nvSpPr>
        <p:spPr>
          <a:xfrm>
            <a:off x="8494458" y="2499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 descr="pexels-photo-496577-7.jpg"/>
          <p:cNvPicPr preferRelativeResize="0"/>
          <p:nvPr/>
        </p:nvPicPr>
        <p:blipFill rotWithShape="1">
          <a:blip r:embed="rId3">
            <a:alphaModFix/>
          </a:blip>
          <a:srcRect t="9340" b="3200"/>
          <a:stretch/>
        </p:blipFill>
        <p:spPr>
          <a:xfrm>
            <a:off x="0" y="0"/>
            <a:ext cx="9144000" cy="53316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730600" y="1722525"/>
            <a:ext cx="2415000" cy="313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364475" y="1722525"/>
            <a:ext cx="2415000" cy="313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5978850" y="1722525"/>
            <a:ext cx="2415000" cy="313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Turn Objections Into Opportunities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529850" y="868973"/>
            <a:ext cx="6084300" cy="69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lt1"/>
                </a:solidFill>
              </a:rPr>
              <a:t>Do your research and prepare for questions and objections. Address your audience’s top 3 objections with a counter argument on how your product/solution a great opportunity.</a:t>
            </a:r>
            <a:br>
              <a:rPr lang="en" sz="1100">
                <a:solidFill>
                  <a:schemeClr val="lt1"/>
                </a:solidFill>
              </a:rPr>
            </a:br>
            <a:endParaRPr lang="en" sz="11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/>
            </a:r>
            <a:br>
              <a:rPr lang="en" sz="1400"/>
            </a:br>
            <a:endParaRPr lang="en" sz="1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730600" y="2933599"/>
            <a:ext cx="2415000" cy="113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Objection 1</a:t>
            </a:r>
            <a:br>
              <a:rPr lang="en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Turn the objection into an opportunity without speaking to their fears.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489350" y="2933600"/>
            <a:ext cx="2165400" cy="113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EX: Adding an extra step is a hassle</a:t>
            </a:r>
            <a:br>
              <a:rPr lang="en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This extra step adds an extra layer of secure protection to ensure absolutely no one can access your sensitive information.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998350" y="2933599"/>
            <a:ext cx="2395500" cy="113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EX: This service is already done in-house</a:t>
            </a:r>
            <a:br>
              <a:rPr lang="en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What do you wish could be done better with your current services? Does it have X, Y, and Z?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204675" y="2041250"/>
            <a:ext cx="720000" cy="720000"/>
          </a:xfrm>
          <a:prstGeom prst="noSmoking">
            <a:avLst>
              <a:gd name="adj" fmla="val 18750"/>
            </a:avLst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565350" y="2044500"/>
            <a:ext cx="745500" cy="71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600" y="1900575"/>
            <a:ext cx="1057500" cy="105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Shape 233"/>
          <p:cNvCxnSpPr/>
          <p:nvPr/>
        </p:nvCxnSpPr>
        <p:spPr>
          <a:xfrm rot="10800000">
            <a:off x="175" y="642567"/>
            <a:ext cx="574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4" name="Shape 234"/>
          <p:cNvSpPr/>
          <p:nvPr/>
        </p:nvSpPr>
        <p:spPr>
          <a:xfrm flipH="1">
            <a:off x="550025" y="594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5" name="Shape 235"/>
          <p:cNvCxnSpPr/>
          <p:nvPr/>
        </p:nvCxnSpPr>
        <p:spPr>
          <a:xfrm>
            <a:off x="8565208" y="642567"/>
            <a:ext cx="61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6" name="Shape 236"/>
          <p:cNvSpPr/>
          <p:nvPr/>
        </p:nvSpPr>
        <p:spPr>
          <a:xfrm>
            <a:off x="8494458" y="594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025" y="849900"/>
            <a:ext cx="4540450" cy="34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3013250" y="2994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/>
              <a:t>$XX</a:t>
            </a:r>
            <a:r>
              <a:rPr lang="en" sz="1100" b="1"/>
              <a:t>   </a:t>
            </a:r>
            <a:br>
              <a:rPr lang="en" sz="1100" b="1"/>
            </a:br>
            <a:r>
              <a:rPr lang="en" sz="1100" b="1"/>
              <a:t>[</a:t>
            </a:r>
            <a:r>
              <a:rPr lang="en" sz="1100"/>
              <a:t>Reveal the price of your product]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Cost and Money Value</a:t>
            </a:r>
          </a:p>
        </p:txBody>
      </p:sp>
      <p:grpSp>
        <p:nvGrpSpPr>
          <p:cNvPr id="244" name="Shape 244"/>
          <p:cNvGrpSpPr/>
          <p:nvPr/>
        </p:nvGrpSpPr>
        <p:grpSpPr>
          <a:xfrm>
            <a:off x="0" y="2815875"/>
            <a:ext cx="3110050" cy="1018275"/>
            <a:chOff x="0" y="2815875"/>
            <a:chExt cx="3110050" cy="1018275"/>
          </a:xfrm>
        </p:grpSpPr>
        <p:sp>
          <p:nvSpPr>
            <p:cNvPr id="245" name="Shape 245"/>
            <p:cNvSpPr txBox="1"/>
            <p:nvPr/>
          </p:nvSpPr>
          <p:spPr>
            <a:xfrm>
              <a:off x="770425" y="3072750"/>
              <a:ext cx="17109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 b="1"/>
                <a:t>Value</a:t>
              </a: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228475" y="3472950"/>
              <a:ext cx="22530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/>
                <a:t>Remind them how much value they are getting out of this product that makes it worth more than the price.</a:t>
              </a:r>
            </a:p>
            <a:p>
              <a:pPr lvl="0" algn="r" rtl="0">
                <a:spcBef>
                  <a:spcPts val="0"/>
                </a:spcBef>
                <a:buNone/>
              </a:pPr>
              <a:endParaRPr b="1"/>
            </a:p>
          </p:txBody>
        </p:sp>
        <p:grpSp>
          <p:nvGrpSpPr>
            <p:cNvPr id="247" name="Shape 247"/>
            <p:cNvGrpSpPr/>
            <p:nvPr/>
          </p:nvGrpSpPr>
          <p:grpSpPr>
            <a:xfrm>
              <a:off x="0" y="2967747"/>
              <a:ext cx="3110050" cy="484703"/>
              <a:chOff x="0" y="2967747"/>
              <a:chExt cx="3110050" cy="484703"/>
            </a:xfrm>
          </p:grpSpPr>
          <p:cxnSp>
            <p:nvCxnSpPr>
              <p:cNvPr id="248" name="Shape 248"/>
              <p:cNvCxnSpPr/>
              <p:nvPr/>
            </p:nvCxnSpPr>
            <p:spPr>
              <a:xfrm>
                <a:off x="0" y="3452450"/>
                <a:ext cx="26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49" name="Shape 249"/>
              <p:cNvCxnSpPr/>
              <p:nvPr/>
            </p:nvCxnSpPr>
            <p:spPr>
              <a:xfrm rot="10800000" flipH="1">
                <a:off x="2621350" y="3019215"/>
                <a:ext cx="431400" cy="43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50" name="Shape 250"/>
              <p:cNvSpPr/>
              <p:nvPr/>
            </p:nvSpPr>
            <p:spPr>
              <a:xfrm>
                <a:off x="3014650" y="2967747"/>
                <a:ext cx="95400" cy="95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251" name="Shape 2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17100" y="2815875"/>
              <a:ext cx="669326" cy="6693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Shape 252"/>
          <p:cNvGrpSpPr/>
          <p:nvPr/>
        </p:nvGrpSpPr>
        <p:grpSpPr>
          <a:xfrm>
            <a:off x="0" y="1398750"/>
            <a:ext cx="3110050" cy="928712"/>
            <a:chOff x="0" y="1398750"/>
            <a:chExt cx="3110050" cy="928712"/>
          </a:xfrm>
        </p:grpSpPr>
        <p:sp>
          <p:nvSpPr>
            <p:cNvPr id="253" name="Shape 253"/>
            <p:cNvSpPr txBox="1"/>
            <p:nvPr/>
          </p:nvSpPr>
          <p:spPr>
            <a:xfrm>
              <a:off x="770425" y="1468050"/>
              <a:ext cx="17109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 b="1"/>
                <a:t>Data</a:t>
              </a: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355975" y="1868250"/>
              <a:ext cx="21255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/>
                <a:t>Present data, information, </a:t>
              </a:r>
              <a:br>
                <a:rPr lang="en" sz="1000"/>
              </a:br>
              <a:r>
                <a:rPr lang="en" sz="1000"/>
                <a:t>and comparison to show the monetary value your product or service brings to your audience.</a:t>
              </a:r>
            </a:p>
            <a:p>
              <a:pPr lvl="0" algn="r" rtl="0">
                <a:spcBef>
                  <a:spcPts val="0"/>
                </a:spcBef>
                <a:buNone/>
              </a:pPr>
              <a:endParaRPr b="1"/>
            </a:p>
          </p:txBody>
        </p:sp>
        <p:grpSp>
          <p:nvGrpSpPr>
            <p:cNvPr id="255" name="Shape 255"/>
            <p:cNvGrpSpPr/>
            <p:nvPr/>
          </p:nvGrpSpPr>
          <p:grpSpPr>
            <a:xfrm>
              <a:off x="0" y="1838775"/>
              <a:ext cx="3110050" cy="488688"/>
              <a:chOff x="0" y="1838775"/>
              <a:chExt cx="3110050" cy="488688"/>
            </a:xfrm>
          </p:grpSpPr>
          <p:cxnSp>
            <p:nvCxnSpPr>
              <p:cNvPr id="256" name="Shape 256"/>
              <p:cNvCxnSpPr/>
              <p:nvPr/>
            </p:nvCxnSpPr>
            <p:spPr>
              <a:xfrm>
                <a:off x="0" y="1840600"/>
                <a:ext cx="26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57" name="Shape 257"/>
              <p:cNvCxnSpPr/>
              <p:nvPr/>
            </p:nvCxnSpPr>
            <p:spPr>
              <a:xfrm>
                <a:off x="2621350" y="1838775"/>
                <a:ext cx="469500" cy="46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58" name="Shape 258"/>
              <p:cNvSpPr/>
              <p:nvPr/>
            </p:nvSpPr>
            <p:spPr>
              <a:xfrm>
                <a:off x="3014650" y="2232063"/>
                <a:ext cx="95400" cy="95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259" name="Shape 2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08575" y="1398750"/>
              <a:ext cx="469500" cy="469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Shape 260"/>
          <p:cNvGrpSpPr/>
          <p:nvPr/>
        </p:nvGrpSpPr>
        <p:grpSpPr>
          <a:xfrm>
            <a:off x="6018475" y="1345538"/>
            <a:ext cx="3125525" cy="1892512"/>
            <a:chOff x="6018475" y="1345538"/>
            <a:chExt cx="3125525" cy="1892512"/>
          </a:xfrm>
        </p:grpSpPr>
        <p:sp>
          <p:nvSpPr>
            <p:cNvPr id="261" name="Shape 261"/>
            <p:cNvSpPr txBox="1"/>
            <p:nvPr/>
          </p:nvSpPr>
          <p:spPr>
            <a:xfrm>
              <a:off x="6642000" y="1468050"/>
              <a:ext cx="17109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Benefits</a:t>
              </a:r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6642000" y="1867050"/>
              <a:ext cx="2253000" cy="137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/>
                <a:t>Convincing your prospects first with all the benefits and opportunities before revealing the price will speak directly to their pockets and price won’t be as much of an issue.</a:t>
              </a:r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/>
            </a:p>
          </p:txBody>
        </p:sp>
        <p:grpSp>
          <p:nvGrpSpPr>
            <p:cNvPr id="263" name="Shape 263"/>
            <p:cNvGrpSpPr/>
            <p:nvPr/>
          </p:nvGrpSpPr>
          <p:grpSpPr>
            <a:xfrm>
              <a:off x="6018475" y="1838775"/>
              <a:ext cx="3125525" cy="488688"/>
              <a:chOff x="6018475" y="1838775"/>
              <a:chExt cx="3125525" cy="488688"/>
            </a:xfrm>
          </p:grpSpPr>
          <p:cxnSp>
            <p:nvCxnSpPr>
              <p:cNvPr id="264" name="Shape 264"/>
              <p:cNvCxnSpPr/>
              <p:nvPr/>
            </p:nvCxnSpPr>
            <p:spPr>
              <a:xfrm rot="10800000">
                <a:off x="6482700" y="1840600"/>
                <a:ext cx="266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65" name="Shape 265"/>
              <p:cNvCxnSpPr/>
              <p:nvPr/>
            </p:nvCxnSpPr>
            <p:spPr>
              <a:xfrm flipH="1">
                <a:off x="6018475" y="1838775"/>
                <a:ext cx="469500" cy="46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66" name="Shape 266"/>
              <p:cNvSpPr/>
              <p:nvPr/>
            </p:nvSpPr>
            <p:spPr>
              <a:xfrm>
                <a:off x="6018475" y="2232063"/>
                <a:ext cx="95400" cy="95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267" name="Shape 2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29944" y="1345538"/>
              <a:ext cx="469500" cy="4686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Shape 268"/>
          <p:cNvGrpSpPr/>
          <p:nvPr/>
        </p:nvGrpSpPr>
        <p:grpSpPr>
          <a:xfrm>
            <a:off x="6018475" y="2900437"/>
            <a:ext cx="3125525" cy="1942313"/>
            <a:chOff x="6018475" y="2900437"/>
            <a:chExt cx="3125525" cy="1942313"/>
          </a:xfrm>
        </p:grpSpPr>
        <p:sp>
          <p:nvSpPr>
            <p:cNvPr id="269" name="Shape 269"/>
            <p:cNvSpPr txBox="1"/>
            <p:nvPr/>
          </p:nvSpPr>
          <p:spPr>
            <a:xfrm>
              <a:off x="6642000" y="3072750"/>
              <a:ext cx="17109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Deals</a:t>
              </a:r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6642000" y="3471750"/>
              <a:ext cx="2253000" cy="137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/>
                <a:t>Sell your audience on any special deals, discounts, or rates.</a:t>
              </a:r>
              <a:br>
                <a:rPr lang="en" sz="1000"/>
              </a:br>
              <a:endParaRPr lang="en" sz="1000"/>
            </a:p>
            <a:p>
              <a:pPr lv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/>
            </a:p>
          </p:txBody>
        </p:sp>
        <p:grpSp>
          <p:nvGrpSpPr>
            <p:cNvPr id="271" name="Shape 271"/>
            <p:cNvGrpSpPr/>
            <p:nvPr/>
          </p:nvGrpSpPr>
          <p:grpSpPr>
            <a:xfrm>
              <a:off x="6018475" y="2967747"/>
              <a:ext cx="3125525" cy="484703"/>
              <a:chOff x="6018475" y="2967747"/>
              <a:chExt cx="3125525" cy="484703"/>
            </a:xfrm>
          </p:grpSpPr>
          <p:cxnSp>
            <p:nvCxnSpPr>
              <p:cNvPr id="272" name="Shape 272"/>
              <p:cNvCxnSpPr/>
              <p:nvPr/>
            </p:nvCxnSpPr>
            <p:spPr>
              <a:xfrm rot="10800000">
                <a:off x="6482700" y="3452450"/>
                <a:ext cx="266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73" name="Shape 273"/>
              <p:cNvCxnSpPr/>
              <p:nvPr/>
            </p:nvCxnSpPr>
            <p:spPr>
              <a:xfrm rot="10800000">
                <a:off x="6056575" y="3019215"/>
                <a:ext cx="431400" cy="43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274" name="Shape 274"/>
              <p:cNvSpPr/>
              <p:nvPr/>
            </p:nvSpPr>
            <p:spPr>
              <a:xfrm>
                <a:off x="6018475" y="2967747"/>
                <a:ext cx="95400" cy="95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275" name="Shape 27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40913" y="2900437"/>
              <a:ext cx="536438" cy="5364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4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l="19177" t="5624" r="13744"/>
          <a:stretch/>
        </p:blipFill>
        <p:spPr>
          <a:xfrm>
            <a:off x="254125" y="127300"/>
            <a:ext cx="4275650" cy="495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4312200" y="1460475"/>
            <a:ext cx="4074000" cy="345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200"/>
              <a:t>Recap the value of your product or service, </a:t>
            </a:r>
            <a:br>
              <a:rPr lang="en" sz="1200"/>
            </a:br>
            <a:r>
              <a:rPr lang="en" sz="1200"/>
              <a:t>and why it’s the superior solution.</a:t>
            </a:r>
            <a:br>
              <a:rPr lang="en" sz="1200"/>
            </a:br>
            <a:endParaRPr lang="en" sz="1200"/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200"/>
              <a:t>Ask for their business with a call to action.</a:t>
            </a:r>
            <a:br>
              <a:rPr lang="en" sz="1200"/>
            </a:br>
            <a:r>
              <a:rPr lang="en" sz="1200"/>
              <a:t>Offer the best reason why now is the right time </a:t>
            </a:r>
            <a:br>
              <a:rPr lang="en" sz="1200"/>
            </a:br>
            <a:r>
              <a:rPr lang="en" sz="1200"/>
              <a:t>for them to buy your product or service.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/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200"/>
              <a:t>Let the audience know what next steps are in </a:t>
            </a:r>
            <a:br>
              <a:rPr lang="en" sz="1200"/>
            </a:br>
            <a:r>
              <a:rPr lang="en" sz="1200"/>
              <a:t>your sales process. Thank your audience for </a:t>
            </a:r>
            <a:br>
              <a:rPr lang="en" sz="1200"/>
            </a:br>
            <a:r>
              <a:rPr lang="en" sz="1200"/>
              <a:t>their time.</a:t>
            </a:r>
            <a:br>
              <a:rPr lang="en" sz="1200"/>
            </a:br>
            <a:r>
              <a:rPr lang="en" sz="1200"/>
              <a:t/>
            </a:r>
            <a:br>
              <a:rPr lang="en" sz="1200"/>
            </a:br>
            <a:r>
              <a:rPr lang="en" sz="1200"/>
              <a:t/>
            </a:r>
            <a:br>
              <a:rPr lang="en" sz="1200"/>
            </a:br>
            <a:endParaRPr lang="en" sz="1200"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3122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Closing / Call to Action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83" name="Shape 283"/>
          <p:cNvCxnSpPr/>
          <p:nvPr/>
        </p:nvCxnSpPr>
        <p:spPr>
          <a:xfrm rot="10800000">
            <a:off x="-21075" y="807675"/>
            <a:ext cx="76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 flipH="1">
            <a:off x="719575" y="759963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39" t="13815" r="1670" b="3258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11700" y="1263750"/>
            <a:ext cx="8520600" cy="1957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7200" b="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TITLE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11700" y="3035073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Name Here</a:t>
            </a:r>
            <a:br>
              <a:rPr lang="en"/>
            </a:br>
            <a:endParaRPr lang="en"/>
          </a:p>
        </p:txBody>
      </p:sp>
      <p:sp>
        <p:nvSpPr>
          <p:cNvPr id="88" name="Shape 88"/>
          <p:cNvSpPr/>
          <p:nvPr/>
        </p:nvSpPr>
        <p:spPr>
          <a:xfrm>
            <a:off x="3822450" y="581550"/>
            <a:ext cx="1499100" cy="12966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9" name="Shape 89"/>
          <p:cNvCxnSpPr/>
          <p:nvPr/>
        </p:nvCxnSpPr>
        <p:spPr>
          <a:xfrm rot="10800000">
            <a:off x="-10325" y="26237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" name="Shape 90"/>
          <p:cNvSpPr/>
          <p:nvPr/>
        </p:nvSpPr>
        <p:spPr>
          <a:xfrm flipH="1">
            <a:off x="1159625" y="25760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7955608" y="26237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" name="Shape 92"/>
          <p:cNvSpPr/>
          <p:nvPr/>
        </p:nvSpPr>
        <p:spPr>
          <a:xfrm>
            <a:off x="7884858" y="25760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2638250" y="4030250"/>
            <a:ext cx="3867600" cy="59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lt1"/>
                </a:solidFill>
              </a:rPr>
              <a:t>Put the title of your product/service, your company name, or the message of your sales pitch on this slide.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402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Introduction &amp; Agenda</a:t>
            </a:r>
            <a:br>
              <a:rPr lang="en"/>
            </a:br>
            <a:endParaRPr lang="en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468175" y="1047650"/>
            <a:ext cx="6193500" cy="68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Let your audience know who you are with a brief company or job description. Then tell your audience the purpose of your pitch — the benefit and impact you plan to have on them.</a:t>
            </a:r>
            <a:r>
              <a:rPr lang="en"/>
              <a:t/>
            </a:r>
            <a:br>
              <a:rPr lang="en"/>
            </a:br>
            <a:endParaRPr lang="en"/>
          </a:p>
        </p:txBody>
      </p:sp>
      <p:sp>
        <p:nvSpPr>
          <p:cNvPr id="100" name="Shape 100"/>
          <p:cNvSpPr txBox="1"/>
          <p:nvPr/>
        </p:nvSpPr>
        <p:spPr>
          <a:xfrm>
            <a:off x="1344150" y="2664125"/>
            <a:ext cx="2151900" cy="125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Keypoint 1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496050" y="2664125"/>
            <a:ext cx="2151900" cy="125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Keypoint 2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647950" y="2664125"/>
            <a:ext cx="2151900" cy="125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Keypoint 3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355" y="1792693"/>
            <a:ext cx="1215388" cy="121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9292" y="1715728"/>
            <a:ext cx="1254970" cy="1252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7996" y="1713400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 t="39618" b="24576"/>
          <a:stretch/>
        </p:blipFill>
        <p:spPr>
          <a:xfrm>
            <a:off x="-7075" y="3599700"/>
            <a:ext cx="9144004" cy="1543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Shape 107"/>
          <p:cNvCxnSpPr/>
          <p:nvPr/>
        </p:nvCxnSpPr>
        <p:spPr>
          <a:xfrm rot="10800000">
            <a:off x="-10325" y="7187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8" name="Shape 108"/>
          <p:cNvSpPr/>
          <p:nvPr/>
        </p:nvSpPr>
        <p:spPr>
          <a:xfrm flipH="1">
            <a:off x="1159625" y="671054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7955608" y="7187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7884858" y="671054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road-fog-foggy-mist.jpg"/>
          <p:cNvPicPr preferRelativeResize="0"/>
          <p:nvPr/>
        </p:nvPicPr>
        <p:blipFill rotWithShape="1">
          <a:blip r:embed="rId3">
            <a:alphaModFix/>
          </a:blip>
          <a:srcRect t="8025" b="8025"/>
          <a:stretch/>
        </p:blipFill>
        <p:spPr>
          <a:xfrm>
            <a:off x="150" y="0"/>
            <a:ext cx="91904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50" y="526350"/>
            <a:ext cx="91440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XX% - use statistics </a:t>
            </a:r>
            <a:br>
              <a:rPr lang="en"/>
            </a:br>
            <a:r>
              <a:rPr lang="en"/>
              <a:t>and numbers to quantify </a:t>
            </a:r>
            <a:br>
              <a:rPr lang="en"/>
            </a:br>
            <a:r>
              <a:rPr lang="en"/>
              <a:t>the problem</a:t>
            </a:r>
            <a:br>
              <a:rPr lang="en"/>
            </a:br>
            <a:endParaRPr lang="en"/>
          </a:p>
        </p:txBody>
      </p:sp>
      <p:sp>
        <p:nvSpPr>
          <p:cNvPr id="117" name="Shape 117"/>
          <p:cNvSpPr txBox="1"/>
          <p:nvPr/>
        </p:nvSpPr>
        <p:spPr>
          <a:xfrm>
            <a:off x="1489400" y="3641125"/>
            <a:ext cx="6316800" cy="9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lt1"/>
                </a:solidFill>
              </a:rPr>
              <a:t>Hook your audience with a relevant problem, change, or challenge in the world that has both high stake and strong urgency for them. Quote your source for credibility.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18" name="Shape 118"/>
          <p:cNvCxnSpPr/>
          <p:nvPr/>
        </p:nvCxnSpPr>
        <p:spPr>
          <a:xfrm rot="10800000">
            <a:off x="-10325" y="14807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9" name="Shape 119"/>
          <p:cNvSpPr/>
          <p:nvPr/>
        </p:nvSpPr>
        <p:spPr>
          <a:xfrm flipH="1">
            <a:off x="1159625" y="14330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8031808" y="14807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" name="Shape 121"/>
          <p:cNvSpPr/>
          <p:nvPr/>
        </p:nvSpPr>
        <p:spPr>
          <a:xfrm>
            <a:off x="7961058" y="14330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pexels-photo-496577-7.jpg"/>
          <p:cNvPicPr preferRelativeResize="0"/>
          <p:nvPr/>
        </p:nvPicPr>
        <p:blipFill rotWithShape="1">
          <a:blip r:embed="rId3">
            <a:alphaModFix/>
          </a:blip>
          <a:srcRect t="9340" b="3200"/>
          <a:stretch/>
        </p:blipFill>
        <p:spPr>
          <a:xfrm>
            <a:off x="0" y="0"/>
            <a:ext cx="9144000" cy="5331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4746649" y="2753600"/>
            <a:ext cx="3501600" cy="194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746648" y="2338525"/>
            <a:ext cx="3501600" cy="472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95650" y="2753600"/>
            <a:ext cx="3501600" cy="194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95650" y="2338525"/>
            <a:ext cx="3501600" cy="472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450450" y="483000"/>
            <a:ext cx="6243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Why Your Client Needs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To Solve Their Challenges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097625" y="3039350"/>
            <a:ext cx="2901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Demonstrate what happens if they </a:t>
            </a:r>
            <a:r>
              <a:rPr lang="en" sz="1400" b="1">
                <a:latin typeface="Arial"/>
                <a:ea typeface="Arial"/>
                <a:cs typeface="Arial"/>
                <a:sym typeface="Arial"/>
              </a:rPr>
              <a:t>don’t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solve the challenge. Describe the impact the </a:t>
            </a:r>
            <a:r>
              <a:rPr lang="en" sz="1400" b="1"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has on your audience.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097625" y="2338525"/>
            <a:ext cx="3058800" cy="3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solidFill>
                  <a:schemeClr val="lt1"/>
                </a:solidFill>
              </a:rPr>
              <a:t>Problem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931000" y="2338525"/>
            <a:ext cx="3058800" cy="3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chemeClr val="lt1"/>
                </a:solidFill>
              </a:rPr>
              <a:t>Solution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088025" y="3039350"/>
            <a:ext cx="2901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Demonstrate what happens if they </a:t>
            </a:r>
            <a:r>
              <a:rPr lang="en" sz="1400" b="1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solve the challenge. Describe the impact the </a:t>
            </a:r>
            <a:r>
              <a:rPr lang="en" sz="1400" b="1">
                <a:latin typeface="Arial"/>
                <a:ea typeface="Arial"/>
                <a:cs typeface="Arial"/>
                <a:sym typeface="Arial"/>
              </a:rPr>
              <a:t>solution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has on your audience.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515750" y="1708825"/>
            <a:ext cx="6112500" cy="68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Explain the problem and solution affecting your client. 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cxnSp>
        <p:nvCxnSpPr>
          <p:cNvPr id="137" name="Shape 137"/>
          <p:cNvCxnSpPr/>
          <p:nvPr/>
        </p:nvCxnSpPr>
        <p:spPr>
          <a:xfrm rot="10800000">
            <a:off x="-10325" y="8711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8" name="Shape 138"/>
          <p:cNvSpPr/>
          <p:nvPr/>
        </p:nvSpPr>
        <p:spPr>
          <a:xfrm flipH="1">
            <a:off x="1159625" y="8234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9" name="Shape 139"/>
          <p:cNvCxnSpPr/>
          <p:nvPr/>
        </p:nvCxnSpPr>
        <p:spPr>
          <a:xfrm>
            <a:off x="7955608" y="871167"/>
            <a:ext cx="1194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/>
          <p:nvPr/>
        </p:nvSpPr>
        <p:spPr>
          <a:xfrm>
            <a:off x="7884858" y="8234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flipH="1">
            <a:off x="14443" y="483000"/>
            <a:ext cx="3255600" cy="227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Why Existing Solutions Don’t Work </a:t>
            </a:r>
            <a:br>
              <a:rPr lang="en"/>
            </a:br>
            <a:endParaRPr lang="en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5508525" y="365900"/>
            <a:ext cx="3255600" cy="116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/>
              <a:t>Painpoint 1</a:t>
            </a:r>
            <a:r>
              <a:rPr lang="en"/>
              <a:t/>
            </a:r>
            <a:br>
              <a:rPr lang="en"/>
            </a:br>
            <a:r>
              <a:rPr lang="en" sz="1200"/>
              <a:t>Describe why your competitors don’t address or add to their frustrations and fears.</a:t>
            </a:r>
            <a:r>
              <a:rPr lang="en"/>
              <a:t/>
            </a:r>
            <a:br>
              <a:rPr lang="en"/>
            </a:br>
            <a:endParaRPr lang="en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4443" y="2757600"/>
            <a:ext cx="3255600" cy="227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100" b="0">
                <a:latin typeface="Arial"/>
                <a:ea typeface="Arial"/>
                <a:cs typeface="Arial"/>
                <a:sym typeface="Arial"/>
              </a:rPr>
              <a:t>Discredit existing solutions.</a:t>
            </a:r>
          </a:p>
          <a:p>
            <a:pPr lvl="0" algn="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l="16396" t="11082" r="5782" b="11090"/>
          <a:stretch/>
        </p:blipFill>
        <p:spPr>
          <a:xfrm>
            <a:off x="3506228" y="1714500"/>
            <a:ext cx="1845572" cy="171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l="10154" r="18083"/>
          <a:stretch/>
        </p:blipFill>
        <p:spPr>
          <a:xfrm>
            <a:off x="3506125" y="3429000"/>
            <a:ext cx="1845576" cy="171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t="7620" r="45828" b="17004"/>
          <a:stretch/>
        </p:blipFill>
        <p:spPr>
          <a:xfrm>
            <a:off x="3507923" y="0"/>
            <a:ext cx="1845579" cy="1714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5508525" y="2063825"/>
            <a:ext cx="3255600" cy="116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/>
              <a:t>Painpoint 2</a:t>
            </a:r>
            <a:r>
              <a:rPr lang="en"/>
              <a:t/>
            </a:r>
            <a:br>
              <a:rPr lang="en"/>
            </a:br>
            <a:r>
              <a:rPr lang="en" sz="1200"/>
              <a:t>EX : The rise of _____ means more _______.</a:t>
            </a:r>
            <a:r>
              <a:rPr lang="en"/>
              <a:t/>
            </a:r>
            <a:br>
              <a:rPr lang="en"/>
            </a:br>
            <a:endParaRPr lang="en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 lang="en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508525" y="3665368"/>
            <a:ext cx="3255600" cy="116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/>
              <a:t>Painpoint 3</a:t>
            </a:r>
            <a:r>
              <a:rPr lang="en"/>
              <a:t/>
            </a:r>
            <a:br>
              <a:rPr lang="en"/>
            </a:br>
            <a:r>
              <a:rPr lang="en" sz="1200"/>
              <a:t>EX : _____ solution addresses Problem X, </a:t>
            </a:r>
            <a:br>
              <a:rPr lang="en" sz="1200"/>
            </a:br>
            <a:r>
              <a:rPr lang="en" sz="1200"/>
              <a:t>but not Problem Y.</a:t>
            </a:r>
            <a:r>
              <a:rPr lang="en"/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 lang="en"/>
          </a:p>
        </p:txBody>
      </p:sp>
      <p:cxnSp>
        <p:nvCxnSpPr>
          <p:cNvPr id="153" name="Shape 153"/>
          <p:cNvCxnSpPr/>
          <p:nvPr/>
        </p:nvCxnSpPr>
        <p:spPr>
          <a:xfrm rot="10800000">
            <a:off x="-125" y="2526400"/>
            <a:ext cx="232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Shape 154"/>
          <p:cNvSpPr/>
          <p:nvPr/>
        </p:nvSpPr>
        <p:spPr>
          <a:xfrm flipH="1">
            <a:off x="2302625" y="2478688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pexels-photo-496577-2.jpg"/>
          <p:cNvPicPr preferRelativeResize="0"/>
          <p:nvPr/>
        </p:nvPicPr>
        <p:blipFill rotWithShape="1">
          <a:blip r:embed="rId3">
            <a:alphaModFix/>
          </a:blip>
          <a:srcRect t="8451" r="1516" b="8451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82" y="2225588"/>
            <a:ext cx="1678136" cy="167502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7848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Give Them a Vision of The Perfect Solution</a:t>
            </a:r>
            <a:br>
              <a:rPr lang="en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lang="en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/>
            </a:r>
            <a:br>
              <a:rPr lang="en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endParaRPr lang="en" b="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88300" y="3523175"/>
            <a:ext cx="18804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Dream 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Solution 1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043575" y="3523175"/>
            <a:ext cx="18804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Dream 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Solution 2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598825" y="3523175"/>
            <a:ext cx="18804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Dream 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Solution 3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189625" y="3523175"/>
            <a:ext cx="18804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Dream 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Solution 4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775300" y="3523175"/>
            <a:ext cx="18804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Dream 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Solution 5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2900" y="2338075"/>
            <a:ext cx="1450049" cy="14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3925" y="2198825"/>
            <a:ext cx="1576150" cy="15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5825" y="2070075"/>
            <a:ext cx="1681250" cy="16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6775300" y="2188850"/>
            <a:ext cx="1527800" cy="15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327600" y="1357575"/>
            <a:ext cx="6488700" cy="121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</a:rPr>
              <a:t>Tease the audience with a desirable vision of their lives with the perfect solution that your product or service will help them achieve. Click the link to search for free stock icons.  </a:t>
            </a:r>
          </a:p>
        </p:txBody>
      </p:sp>
      <p:cxnSp>
        <p:nvCxnSpPr>
          <p:cNvPr id="172" name="Shape 172"/>
          <p:cNvCxnSpPr/>
          <p:nvPr/>
        </p:nvCxnSpPr>
        <p:spPr>
          <a:xfrm rot="10800000">
            <a:off x="175" y="2928567"/>
            <a:ext cx="574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3" name="Shape 173"/>
          <p:cNvSpPr/>
          <p:nvPr/>
        </p:nvSpPr>
        <p:spPr>
          <a:xfrm flipH="1">
            <a:off x="550025" y="2880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4" name="Shape 174"/>
          <p:cNvCxnSpPr/>
          <p:nvPr/>
        </p:nvCxnSpPr>
        <p:spPr>
          <a:xfrm>
            <a:off x="8565208" y="2928567"/>
            <a:ext cx="61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5" name="Shape 175"/>
          <p:cNvSpPr/>
          <p:nvPr/>
        </p:nvSpPr>
        <p:spPr>
          <a:xfrm>
            <a:off x="8494458" y="2880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Overview of Your Product / Service</a:t>
            </a:r>
            <a:br>
              <a:rPr lang="en"/>
            </a:br>
            <a:endParaRPr lang="en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960250" y="1304875"/>
            <a:ext cx="4716600" cy="86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Introduce your product or service as the magical tool that would make achieving their desirable vision difficult if they didn’t have it.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82" name="Shape 182"/>
          <p:cNvSpPr txBox="1"/>
          <p:nvPr/>
        </p:nvSpPr>
        <p:spPr>
          <a:xfrm>
            <a:off x="667637" y="3420175"/>
            <a:ext cx="1679100" cy="143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Feature/Benefit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" sz="11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Insert a feature/benefit demonstrating how your product or service solves a problem.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326" y="2145477"/>
            <a:ext cx="1203725" cy="1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832" y="2152157"/>
            <a:ext cx="1132322" cy="11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0937" y="2090564"/>
            <a:ext cx="1203725" cy="120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2685428" y="3420175"/>
            <a:ext cx="1679100" cy="143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Feature/Benefit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" sz="11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Insert a feature/benefit demonstrating how your product or service solves a problem.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703231" y="3420175"/>
            <a:ext cx="1679100" cy="143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Feature/Benefit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" sz="11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Insert a feature/benefit demonstrating how your product or service solves a problem.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765847" y="3420175"/>
            <a:ext cx="1679100" cy="143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Feature/Benefit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" sz="11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Insert a feature/benefit demonstrating how your product or service solves a problem.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1650" y="2085192"/>
            <a:ext cx="1203750" cy="120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 rot="10800000">
            <a:off x="-21125" y="2928567"/>
            <a:ext cx="595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1" name="Shape 191"/>
          <p:cNvSpPr/>
          <p:nvPr/>
        </p:nvSpPr>
        <p:spPr>
          <a:xfrm flipH="1">
            <a:off x="550025" y="2880854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2" name="Shape 192"/>
          <p:cNvCxnSpPr/>
          <p:nvPr/>
        </p:nvCxnSpPr>
        <p:spPr>
          <a:xfrm>
            <a:off x="8565208" y="2928567"/>
            <a:ext cx="60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3" name="Shape 193"/>
          <p:cNvSpPr/>
          <p:nvPr/>
        </p:nvSpPr>
        <p:spPr>
          <a:xfrm>
            <a:off x="8494458" y="2880854"/>
            <a:ext cx="95400" cy="95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pexels-photo-496577-10.jpg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954825" y="848475"/>
            <a:ext cx="7234200" cy="410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000" b="1"/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000" b="1"/>
              <a:t>Provide evidence that the desired vision has come true with your product. You can insert testimonials, social proof, success stories, or case studies.</a:t>
            </a:r>
            <a:r>
              <a:rPr lang="en" sz="3600" b="1"/>
              <a:t/>
            </a:r>
            <a:br>
              <a:rPr lang="en" sz="3600" b="1"/>
            </a:br>
            <a:endParaRPr lang="en" sz="3600" b="1"/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i="0"/>
              <a:t/>
            </a:r>
            <a:br>
              <a:rPr lang="en" i="0"/>
            </a:br>
            <a:endParaRPr lang="en" i="0"/>
          </a:p>
        </p:txBody>
      </p:sp>
      <p:sp>
        <p:nvSpPr>
          <p:cNvPr id="200" name="Shape 200"/>
          <p:cNvSpPr txBox="1"/>
          <p:nvPr/>
        </p:nvSpPr>
        <p:spPr>
          <a:xfrm>
            <a:off x="4157256" y="273425"/>
            <a:ext cx="1311300" cy="150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cxnSp>
        <p:nvCxnSpPr>
          <p:cNvPr id="201" name="Shape 201"/>
          <p:cNvCxnSpPr/>
          <p:nvPr/>
        </p:nvCxnSpPr>
        <p:spPr>
          <a:xfrm rot="10800000">
            <a:off x="175" y="2928567"/>
            <a:ext cx="574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2" name="Shape 202"/>
          <p:cNvSpPr/>
          <p:nvPr/>
        </p:nvSpPr>
        <p:spPr>
          <a:xfrm flipH="1">
            <a:off x="550025" y="2880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3" name="Shape 203"/>
          <p:cNvCxnSpPr/>
          <p:nvPr/>
        </p:nvCxnSpPr>
        <p:spPr>
          <a:xfrm>
            <a:off x="8565208" y="2928567"/>
            <a:ext cx="61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4" name="Shape 204"/>
          <p:cNvSpPr/>
          <p:nvPr/>
        </p:nvSpPr>
        <p:spPr>
          <a:xfrm>
            <a:off x="8494458" y="2880854"/>
            <a:ext cx="95400" cy="9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On-screen Show (16:9)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Alfa Slab One</vt:lpstr>
      <vt:lpstr>Proxima Nova Extrabold</vt:lpstr>
      <vt:lpstr>Raleway ExtraBold</vt:lpstr>
      <vt:lpstr>Arial</vt:lpstr>
      <vt:lpstr>Proxima Nova</vt:lpstr>
      <vt:lpstr>Lato</vt:lpstr>
      <vt:lpstr>Times New Roman</vt:lpstr>
      <vt:lpstr>Gameday</vt:lpstr>
      <vt:lpstr>How To Use This  Presentation Template </vt:lpstr>
      <vt:lpstr> TITLE</vt:lpstr>
      <vt:lpstr>Introduction &amp; Agenda </vt:lpstr>
      <vt:lpstr>XX% - use statistics  and numbers to quantify  the problem </vt:lpstr>
      <vt:lpstr>Why Your Client Needs  To Solve Their Challenges </vt:lpstr>
      <vt:lpstr>Why Existing Solutions Don’t Work  </vt:lpstr>
      <vt:lpstr>Give Them a Vision of The Perfect Solution  </vt:lpstr>
      <vt:lpstr>Overview of Your Product / Service </vt:lpstr>
      <vt:lpstr> Provide evidence that the desired vision has come true with your product. You can insert testimonials, social proof, success stories, or case studies.   </vt:lpstr>
      <vt:lpstr> PRODUCT DEMO</vt:lpstr>
      <vt:lpstr>Turn Objections Into Opportunities</vt:lpstr>
      <vt:lpstr>Cost and Money Value</vt:lpstr>
      <vt:lpstr>Closing / Call to Action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 Presentation Template </dc:title>
  <cp:lastModifiedBy>mohammad rabbani</cp:lastModifiedBy>
  <cp:revision>1</cp:revision>
  <dcterms:modified xsi:type="dcterms:W3CDTF">2017-10-25T13:24:29Z</dcterms:modified>
</cp:coreProperties>
</file>